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sldIdLst>
    <p:sldId id="256" r:id="rId3"/>
    <p:sldId id="259" r:id="rId4"/>
    <p:sldId id="276" r:id="rId5"/>
    <p:sldId id="277" r:id="rId6"/>
    <p:sldId id="288" r:id="rId7"/>
    <p:sldId id="281" r:id="rId8"/>
    <p:sldId id="258" r:id="rId9"/>
    <p:sldId id="272" r:id="rId10"/>
    <p:sldId id="257" r:id="rId11"/>
    <p:sldId id="283" r:id="rId12"/>
    <p:sldId id="260" r:id="rId13"/>
    <p:sldId id="264" r:id="rId14"/>
    <p:sldId id="262" r:id="rId15"/>
    <p:sldId id="289" r:id="rId16"/>
    <p:sldId id="266" r:id="rId17"/>
    <p:sldId id="284" r:id="rId18"/>
    <p:sldId id="286" r:id="rId19"/>
    <p:sldId id="263" r:id="rId20"/>
    <p:sldId id="278" r:id="rId21"/>
    <p:sldId id="267" r:id="rId22"/>
    <p:sldId id="268" r:id="rId23"/>
    <p:sldId id="269" r:id="rId24"/>
    <p:sldId id="270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FF6600"/>
    <a:srgbClr val="3A62A7"/>
    <a:srgbClr val="8B8B8B"/>
    <a:srgbClr val="FFFFCC"/>
    <a:srgbClr val="006600"/>
    <a:srgbClr val="009900"/>
    <a:srgbClr val="036B8B"/>
    <a:srgbClr val="0FBD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D3C-49AB-9FF3-E177FF83F38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D3C-49AB-9FF3-E177FF83F3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D3C-49AB-9FF3-E177FF83F38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D3C-49AB-9FF3-E177FF83F388}"/>
              </c:ext>
            </c:extLst>
          </c:dPt>
          <c:dLbls>
            <c:dLbl>
              <c:idx val="0"/>
              <c:layout>
                <c:manualLayout>
                  <c:x val="-2.9654702043992984E-2"/>
                  <c:y val="9.555566700595516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3C-49AB-9FF3-E177FF83F388}"/>
                </c:ext>
              </c:extLst>
            </c:dLbl>
            <c:dLbl>
              <c:idx val="1"/>
              <c:layout>
                <c:manualLayout>
                  <c:x val="-8.2428922913433941E-2"/>
                  <c:y val="-0.1173772799005469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D3C-49AB-9FF3-E177FF83F388}"/>
                </c:ext>
              </c:extLst>
            </c:dLbl>
            <c:dLbl>
              <c:idx val="2"/>
              <c:layout>
                <c:manualLayout>
                  <c:x val="0.10799296841997201"/>
                  <c:y val="-0.1057389997372831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D3C-49AB-9FF3-E177FF83F388}"/>
                </c:ext>
              </c:extLst>
            </c:dLbl>
            <c:dLbl>
              <c:idx val="3"/>
              <c:layout>
                <c:manualLayout>
                  <c:x val="3.0348270267383164E-2"/>
                  <c:y val="8.895526251030012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D3C-49AB-9FF3-E177FF83F3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Лист1!$A$25:$A$28</c:f>
              <c:strCache>
                <c:ptCount val="4"/>
                <c:pt idx="0">
                  <c:v>  Учреждения ДОД</c:v>
                </c:pt>
                <c:pt idx="1">
                  <c:v>  Общеобразовательные учреждения</c:v>
                </c:pt>
                <c:pt idx="2">
                  <c:v>  Дошкольные учреждения</c:v>
                </c:pt>
                <c:pt idx="3">
                  <c:v>  Учреждения СПО</c:v>
                </c:pt>
              </c:strCache>
            </c:strRef>
          </c:cat>
          <c:val>
            <c:numRef>
              <c:f>Лист1!$B$25:$B$28</c:f>
              <c:numCache>
                <c:formatCode>General</c:formatCode>
                <c:ptCount val="4"/>
                <c:pt idx="0">
                  <c:v>1</c:v>
                </c:pt>
                <c:pt idx="1">
                  <c:v>9</c:v>
                </c:pt>
                <c:pt idx="2">
                  <c:v>10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D3C-49AB-9FF3-E177FF83F38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684-4549-AA54-C8EFAE0A149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684-4549-AA54-C8EFAE0A149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684-4549-AA54-C8EFAE0A149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F684-4549-AA54-C8EFAE0A149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F684-4549-AA54-C8EFAE0A149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F684-4549-AA54-C8EFAE0A1495}"/>
              </c:ext>
            </c:extLst>
          </c:dPt>
          <c:dLbls>
            <c:dLbl>
              <c:idx val="0"/>
              <c:layout>
                <c:manualLayout>
                  <c:x val="-0.15368127834323561"/>
                  <c:y val="0.1046023650472392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84-4549-AA54-C8EFAE0A1495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Black" panose="020B0A0402010202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F684-4549-AA54-C8EFAE0A1495}"/>
                </c:ext>
              </c:extLst>
            </c:dLbl>
            <c:dLbl>
              <c:idx val="3"/>
              <c:layout>
                <c:manualLayout>
                  <c:x val="9.3869884214481947E-2"/>
                  <c:y val="-0.33527763153849516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94313822462409"/>
                      <c:h val="9.14141138445874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F684-4549-AA54-C8EFAE0A1495}"/>
                </c:ext>
              </c:extLst>
            </c:dLbl>
            <c:dLbl>
              <c:idx val="4"/>
              <c:layout>
                <c:manualLayout>
                  <c:x val="9.0946508536950854E-2"/>
                  <c:y val="1.919951512846169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684-4549-AA54-C8EFAE0A1495}"/>
                </c:ext>
              </c:extLst>
            </c:dLbl>
            <c:dLbl>
              <c:idx val="5"/>
              <c:layout>
                <c:manualLayout>
                  <c:x val="0.14038974905451143"/>
                  <c:y val="0.1464187161330349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684-4549-AA54-C8EFAE0A14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Лист1!$A$3:$A$8</c:f>
              <c:strCache>
                <c:ptCount val="6"/>
                <c:pt idx="0">
                  <c:v>Техническая</c:v>
                </c:pt>
                <c:pt idx="1">
                  <c:v>Естественнонаучная</c:v>
                </c:pt>
                <c:pt idx="2">
                  <c:v>Туристско-краеведческая</c:v>
                </c:pt>
                <c:pt idx="3">
                  <c:v>Художественная</c:v>
                </c:pt>
                <c:pt idx="4">
                  <c:v>Социально-гуманитарная</c:v>
                </c:pt>
                <c:pt idx="5">
                  <c:v>Физкультурно-спортивная</c:v>
                </c:pt>
              </c:strCache>
            </c:strRef>
          </c:cat>
          <c:val>
            <c:numRef>
              <c:f>Лист1!$B$3:$B$8</c:f>
              <c:numCache>
                <c:formatCode>General</c:formatCode>
                <c:ptCount val="6"/>
                <c:pt idx="0">
                  <c:v>805</c:v>
                </c:pt>
                <c:pt idx="1">
                  <c:v>1028</c:v>
                </c:pt>
                <c:pt idx="2">
                  <c:v>328</c:v>
                </c:pt>
                <c:pt idx="3">
                  <c:v>2002</c:v>
                </c:pt>
                <c:pt idx="4">
                  <c:v>1271</c:v>
                </c:pt>
                <c:pt idx="5">
                  <c:v>731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684-4549-AA54-C8EFAE0A149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7610789003706817E-2"/>
          <c:y val="1.629815613892931E-2"/>
          <c:w val="0.93238921099629313"/>
          <c:h val="0.60791082662060991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8981735664000186E-3"/>
                  <c:y val="-2.54195428962401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1B5-4188-8589-8B7766BD59B0}"/>
                </c:ext>
              </c:extLst>
            </c:dLbl>
            <c:dLbl>
              <c:idx val="1"/>
              <c:layout>
                <c:manualLayout>
                  <c:x val="1.6279893239111647E-2"/>
                  <c:y val="-1.78548833808995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1B5-4188-8589-8B7766BD59B0}"/>
                </c:ext>
              </c:extLst>
            </c:dLbl>
            <c:dLbl>
              <c:idx val="2"/>
              <c:layout>
                <c:manualLayout>
                  <c:x val="8.3817746559883746E-3"/>
                  <c:y val="-2.45944339116575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1B5-4188-8589-8B7766BD59B0}"/>
                </c:ext>
              </c:extLst>
            </c:dLbl>
            <c:dLbl>
              <c:idx val="3"/>
              <c:layout>
                <c:manualLayout>
                  <c:x val="4.1908873279941101E-3"/>
                  <c:y val="-2.1080943352849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1B5-4188-8589-8B7766BD59B0}"/>
                </c:ext>
              </c:extLst>
            </c:dLbl>
            <c:dLbl>
              <c:idx val="4"/>
              <c:layout>
                <c:manualLayout>
                  <c:x val="1.0477218319985467E-2"/>
                  <c:y val="-3.1621415029274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1B5-4188-8589-8B7766BD59B0}"/>
                </c:ext>
              </c:extLst>
            </c:dLbl>
            <c:dLbl>
              <c:idx val="5"/>
              <c:layout>
                <c:manualLayout>
                  <c:x val="1.2572661983982407E-2"/>
                  <c:y val="-3.1621415029274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1B5-4188-8589-8B7766BD59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Лист1!$A$32:$A$37</c:f>
              <c:strCache>
                <c:ptCount val="6"/>
                <c:pt idx="0">
                  <c:v>  Художественная</c:v>
                </c:pt>
                <c:pt idx="1">
                  <c:v>  Социально-гуманитарная</c:v>
                </c:pt>
                <c:pt idx="2">
                  <c:v>  Физкультурно-спортивная</c:v>
                </c:pt>
                <c:pt idx="3">
                  <c:v>  Естественнонаучная</c:v>
                </c:pt>
                <c:pt idx="4">
                  <c:v>  Техническая</c:v>
                </c:pt>
                <c:pt idx="5">
                  <c:v>  Туристско-краеведческая</c:v>
                </c:pt>
              </c:strCache>
            </c:strRef>
          </c:cat>
          <c:val>
            <c:numRef>
              <c:f>Лист1!$B$32:$B$37</c:f>
              <c:numCache>
                <c:formatCode>General</c:formatCode>
                <c:ptCount val="6"/>
                <c:pt idx="0">
                  <c:v>52</c:v>
                </c:pt>
                <c:pt idx="1">
                  <c:v>46</c:v>
                </c:pt>
                <c:pt idx="2">
                  <c:v>24</c:v>
                </c:pt>
                <c:pt idx="3">
                  <c:v>22</c:v>
                </c:pt>
                <c:pt idx="4">
                  <c:v>15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B5-4188-8589-8B7766BD59B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4628032"/>
        <c:axId val="234626464"/>
        <c:axId val="0"/>
      </c:bar3DChart>
      <c:catAx>
        <c:axId val="234628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ru-RU"/>
          </a:p>
        </c:txPr>
        <c:crossAx val="234626464"/>
        <c:crosses val="autoZero"/>
        <c:auto val="1"/>
        <c:lblAlgn val="ctr"/>
        <c:lblOffset val="100"/>
        <c:noMultiLvlLbl val="0"/>
      </c:catAx>
      <c:valAx>
        <c:axId val="23462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4628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9D1B2-BDA4-4689-9679-AE2C9EBA014D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4E08BF-33C7-4159-BCE7-5036A9C3F8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763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0649B7-B99B-47EC-BAB7-A537AD23043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F17E0816-5472-4A04-9840-7366116208C3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Lucida Sans Unicode" panose="020B0602030504020204" pitchFamily="34" charset="0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15</a:t>
            </a:fld>
            <a:endParaRPr kumimoji="0" lang="ru-RU" alt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7889" name="Rectangle 1">
            <a:extLst>
              <a:ext uri="{FF2B5EF4-FFF2-40B4-BE49-F238E27FC236}">
                <a16:creationId xmlns:a16="http://schemas.microsoft.com/office/drawing/2014/main" id="{A5585656-626D-4657-83EA-67D3E45C4D6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82220A3B-DF8A-4EDD-AED2-F6ABC0C4089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55561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0649B7-B99B-47EC-BAB7-A537AD23043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F17E0816-5472-4A04-9840-7366116208C3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Lucida Sans Unicode" panose="020B0602030504020204" pitchFamily="34" charset="0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16</a:t>
            </a:fld>
            <a:endParaRPr kumimoji="0" lang="ru-RU" alt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7889" name="Rectangle 1">
            <a:extLst>
              <a:ext uri="{FF2B5EF4-FFF2-40B4-BE49-F238E27FC236}">
                <a16:creationId xmlns:a16="http://schemas.microsoft.com/office/drawing/2014/main" id="{A5585656-626D-4657-83EA-67D3E45C4D6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82220A3B-DF8A-4EDD-AED2-F6ABC0C4089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3611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C5629B-E218-428E-B575-13127900AE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81801DC-58F8-461A-8A50-09F619B8B8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D066DC-BCA9-438A-97FB-34B7D8A46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0C99-8179-4513-881E-8E7E24C3CF1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38BA38-CC1A-4EBE-87DE-49C211468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0A0A38-CE86-40C8-95BC-A37EFEAD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77EC-FD07-4D4B-AFD8-5161C5CE7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987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31A21-4A16-4F0C-B5BE-F8AEE2831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A5FA44-47DF-42B9-9811-F474C3863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4AED81-A5FD-4027-B961-BB2AF800E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0C99-8179-4513-881E-8E7E24C3CF1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0547E4-BF9B-4354-A607-86DB1B973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522970-7B62-4BE6-8B36-A7A43A650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77EC-FD07-4D4B-AFD8-5161C5CE7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11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AC86BA-4719-4C6F-9A60-E3B051CAB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F4E1B4-A2B8-4375-ABDC-D4F82E488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36D457-3A4A-48A0-918C-7772C99E9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0C99-8179-4513-881E-8E7E24C3CF1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FF89D4-260E-476B-957C-87FC24B50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B823B2-EBB8-491C-946E-7832310B2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77EC-FD07-4D4B-AFD8-5161C5CE7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338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C442AE-7399-4791-895C-A9B43972C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8C7F3B-9565-4050-9147-8C9EEB1309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A835F7-68E4-4C03-ADC6-5E98621CAA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C0D42B1-C947-4029-88D1-F9A0DB347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0C99-8179-4513-881E-8E7E24C3CF1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93296C-9C3A-451D-8C3A-185FE6DAE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2281DFF-A707-466C-9E9A-71C7182D8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77EC-FD07-4D4B-AFD8-5161C5CE7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702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A5B2F5-14D2-4C8B-8156-302965B6E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3EB187-DB1C-42E4-B14C-ACC9D6EE0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50BE12-4756-4B53-B0C8-FD96A90C5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9F40B8-4045-42CB-9445-1AFEF465A0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AF7B57C-0AEA-4D7C-84DC-43003CA5D4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D0B02F0-0EC6-4DFE-8C9F-E720D0F9A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0C99-8179-4513-881E-8E7E24C3CF1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BA23F01-4A9C-49B1-B76F-7FB52BEE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A677333-6491-42AF-A36A-E8E5DAF53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77EC-FD07-4D4B-AFD8-5161C5CE7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042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00D1E0-6C12-4F35-A4CB-2977EBFF3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544175F-195C-41E0-AD96-F0282D329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0C99-8179-4513-881E-8E7E24C3CF1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AC057B7-A523-4C82-80D5-352CBB2FA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2441A69-2108-40D2-B04C-3A1CD06A8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77EC-FD07-4D4B-AFD8-5161C5CE7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852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590A1C2-44F4-4D0D-B520-6D3720C08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0C99-8179-4513-881E-8E7E24C3CF1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1051A36-5832-48DC-921D-B0CD3A789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CB501D5-C3BA-47D0-9010-C8B1FA3BE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77EC-FD07-4D4B-AFD8-5161C5CE7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360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A52BBF-7A04-4D95-9D2F-01A7DB7F0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C8C369-30A2-43D7-AADC-65BB8D168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6AECBC-9356-44B4-A587-197C34D273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5D601E-B381-42B8-B2C7-B029243EA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0C99-8179-4513-881E-8E7E24C3CF1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4B6424-462C-42E3-9D8F-FE4E45F6B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347F6B-5F50-41A3-9FCC-9154D5043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77EC-FD07-4D4B-AFD8-5161C5CE7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235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C5110C-2778-4E45-9107-5C46A594C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4572D6C-C07A-4A2C-84CE-1B19C76735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750A04-BBBE-4B4B-A526-B0F78F4020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64B414-7980-49E9-B77D-2BA8514BF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0C99-8179-4513-881E-8E7E24C3CF1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814731-F04E-483A-9D2F-DF2BDADD3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611437-7430-48FD-863B-B543A053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77EC-FD07-4D4B-AFD8-5161C5CE7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792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E670A-D160-463F-9010-D1CC48F8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D2D8705-A1BF-431D-8E5F-359A8833E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A9619C-3250-4CA1-8491-1EC79E236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0C99-8179-4513-881E-8E7E24C3CF1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6491E-1D05-4CDE-BACF-89C71BD4C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6EC7CC-0657-4BB3-8EFB-2A72CEDB3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77EC-FD07-4D4B-AFD8-5161C5CE7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529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D34EE58-3BAD-450B-867C-F91E33A9FB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0B02256-A821-4AD9-8712-F70463A333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B48F0C-7011-42DD-92E7-1EF80B56F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0C99-8179-4513-881E-8E7E24C3CF1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92B325-0F7F-475E-A807-0ACB62E4B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8EC3FE-B380-4750-AE34-EC0B027E4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677EC-FD07-4D4B-AFD8-5161C5CE7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65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133CE6-70A9-4350-84FC-F89E2E6EB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045F31-3B0C-4B87-899E-D7523EDEDB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BA10F2-E50D-4593-A245-37CCCBA9B06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7.2.22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BBF1FF4-95C4-400E-BCB5-4FE1846E75A1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088BA79-07CC-45E6-A2F5-5732A6B63AC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59576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31B662-124F-463C-94ED-C28FFEC3A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0A7F68-1ECC-4F45-B193-0C38B6FD2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AECD18-1DCE-4B46-A9D7-445968099BB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7.2.22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7A416EC-9142-4A39-B985-AD401A14B3EC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7E3180B-377B-47D3-BD4B-1D4A26412A4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69066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6AFE93-409C-4E4E-81BA-183C89494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D8E1B5-F5A2-441A-BA64-8A0E2E19A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C15371-9424-4F5F-BACF-2A9424F9A6A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7.2.22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DD9A231-7182-4816-B6B5-D2FBDD995C2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A69CB7B-37F9-433F-BB8C-EF5B6F9C3D8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9525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C773D9-DEE9-450C-A062-78CAEC73C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330C83-E7EE-415E-BFC9-7731071EE2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1850" y="4589463"/>
            <a:ext cx="5180013" cy="1498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CA9095-6F31-4F69-BF0C-995FE89CA3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4263" y="4589463"/>
            <a:ext cx="5181600" cy="1498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35A6C82-59E4-4252-B042-F56EB048577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7.2.22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B73785-1DD8-4761-BAEF-EAD8A0599699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79E8CB7-3494-4208-A5D9-68812610015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35383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B577F0-B370-4FB5-AE64-05CE7DD8D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4F5C7B-3A00-4500-ADE7-5B7EE2926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C1C4E8-E6DD-4EDF-ADFD-90AF9D2D2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98000F4-7CDD-4ED2-8EF0-E8C2C5DE04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F92FDD1-88CF-483F-B6D7-AD46D6E4F3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D5D69D6-080E-4B67-9ABE-1CF77F362FB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7.2.22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B039788E-75C6-4A95-BC37-68C82C771676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083206B-6D70-4B3C-B054-8A913BE4B9B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75868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9D4F28-3624-4427-931D-0FF517BEA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0C4D07D-3752-4B12-A4F9-FAB0CD171E7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7.2.22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2BF2C7-BB3E-4BA0-B7AE-1412FBB940D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75C23FB-1040-4B2B-A220-62863F0A110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943676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66974D-8CB5-47C1-A14F-83DB6C51684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7.2.22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8DFFADE-99FB-454A-8D12-D4D90A81C80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9D2B4E2-CEBA-4E9D-A1C0-BF0CA674E9D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125295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D9007A-2A75-47AC-9FD6-172AA15BB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51666B-57CC-4AB6-AD0F-D37C7B64E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F9AA858-0831-421B-9592-85F6BB5D70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BD77DCC-EAC5-44A9-A5C3-3F210387AE0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7.2.22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9A1F5D-50DE-4AE3-9DB7-07643915DAE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4B66813-F0EB-4968-A98E-21BAB0E0B16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5115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A3CE10-BB76-431E-85B6-067A358CB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580DDEC-7A89-45CB-8CA8-39015D954A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FB47C91-87BB-4E43-B914-388053C8A2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FF4049-F926-4332-8345-441546ED188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7.2.22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61E8E1-11B2-435A-B686-9D15AFEA457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C538D13-460F-407F-A077-749AC850C13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4750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14F3D2-EB8E-4672-BAB4-14D006FCA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25652AA-2045-40DB-ADE7-9F19406296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91F4FA-A98D-40C3-BB4A-C97CD5DF224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7.2.22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C032193-DA39-4E42-8C61-EE4BC3DF542F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71C5E06-029B-44F0-8F7F-259E47FBD5A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28971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57A7C69-9212-49D2-B388-560A7D7468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18550" y="1709738"/>
            <a:ext cx="2627313" cy="43783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35156F5-1850-4E50-B3C1-FFD1B15FB6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1850" y="1709738"/>
            <a:ext cx="7734300" cy="43783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260228-BA54-44A9-9395-5F5C40641A1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ru-RU"/>
              <a:t>7.2.22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13658B4-53D0-4CBC-9777-0AFE54EF249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85AF7FC-C0B1-4CA7-BC12-B94FCEBAB05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29224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2000">
              <a:srgbClr val="DFE7F5"/>
            </a:gs>
            <a:gs pos="43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200C61-81ED-4F9C-8EB1-0189DA9D1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C9788C-1C65-47E3-B327-2FE39D2F6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BF5272-B2D2-4627-B3B1-3B8E576925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10C99-8179-4513-881E-8E7E24C3CF12}" type="datetimeFigureOut">
              <a:rPr lang="ru-RU" smtClean="0"/>
              <a:t>01.04.2022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A7496D-D437-4F1B-83C3-A25665DE22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0D3EBA-CEB9-49E2-B05B-CF69FCEB8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677EC-FD07-4D4B-AFD8-5161C5CE7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936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6F8FC"/>
            </a:gs>
            <a:gs pos="100000">
              <a:srgbClr val="C7D5E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>
            <a:extLst>
              <a:ext uri="{FF2B5EF4-FFF2-40B4-BE49-F238E27FC236}">
                <a16:creationId xmlns:a16="http://schemas.microsoft.com/office/drawing/2014/main" id="{D94FF9F6-7339-4B91-BA71-C7B57D8F03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1850" y="1709738"/>
            <a:ext cx="10514013" cy="285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текста заголовка щелкните мышьюОбразец заголовка</a:t>
            </a: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BFD8A9DF-58E8-4191-88F4-1205D8BB1D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1850" y="4589463"/>
            <a:ext cx="10514013" cy="149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/>
              <a:t>Для правки структуры щелкните мышью</a:t>
            </a:r>
          </a:p>
          <a:p>
            <a:pPr lvl="1"/>
            <a:r>
              <a:rPr lang="en-GB" altLang="ru-RU"/>
              <a:t>Второй уровень структуры</a:t>
            </a:r>
          </a:p>
          <a:p>
            <a:pPr lvl="2"/>
            <a:r>
              <a:rPr lang="en-GB" altLang="ru-RU"/>
              <a:t>Третий уровень структуры</a:t>
            </a:r>
          </a:p>
          <a:p>
            <a:pPr lvl="3"/>
            <a:r>
              <a:rPr lang="en-GB" altLang="ru-RU"/>
              <a:t>Четвёртый уровень структуры</a:t>
            </a:r>
          </a:p>
          <a:p>
            <a:pPr lvl="4"/>
            <a:r>
              <a:rPr lang="en-GB" altLang="ru-RU"/>
              <a:t>Пятый уровень структуры</a:t>
            </a:r>
          </a:p>
          <a:p>
            <a:pPr lvl="4"/>
            <a:r>
              <a:rPr lang="en-GB" altLang="ru-RU"/>
              <a:t>Шестой уровень структуры</a:t>
            </a:r>
          </a:p>
          <a:p>
            <a:pPr lvl="4"/>
            <a:r>
              <a:rPr lang="en-GB" altLang="ru-RU"/>
              <a:t>Седьмой уровень структуры</a:t>
            </a:r>
          </a:p>
          <a:p>
            <a:pPr lvl="4"/>
            <a:r>
              <a:rPr lang="en-GB" altLang="ru-RU"/>
              <a:t>Восьмой уровень структуры</a:t>
            </a:r>
          </a:p>
          <a:p>
            <a:pPr lvl="0"/>
            <a:r>
              <a:rPr lang="en-GB" altLang="ru-RU"/>
              <a:t>Девятый уровень структурыОбразец текста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D1ED8BD-E99D-4F4D-9823-FF6147F34FBF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838200" y="6356350"/>
            <a:ext cx="27416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r>
              <a:rPr lang="ru-RU" altLang="ru-RU"/>
              <a:t>7.2.22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5D002604-0E24-4280-A489-EB67A1A1C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7984C795-0548-486F-A323-150DCE3EAAB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8610600" y="6356350"/>
            <a:ext cx="27416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fld id="{44C03F93-51F1-41EE-B87C-AA9DBFDD5B0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226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2pPr>
      <a:lvl3pPr marL="11430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3pPr>
      <a:lvl4pPr marL="16002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4pPr>
      <a:lvl5pPr marL="20574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5pPr>
      <a:lvl6pPr marL="25146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6pPr>
      <a:lvl7pPr marL="29718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7pPr>
      <a:lvl8pPr marL="34290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8pPr>
      <a:lvl9pPr marL="3886200" indent="-228600" algn="l" defTabSz="449263" rtl="0" fontAlgn="base">
        <a:lnSpc>
          <a:spcPct val="9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fontAlgn="base">
        <a:lnSpc>
          <a:spcPct val="9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lnSpc>
          <a:spcPct val="9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lnSpc>
          <a:spcPct val="9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lnSpc>
          <a:spcPct val="9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lnSpc>
          <a:spcPct val="9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sudakcdut.ru/" TargetMode="Externa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&#1088;82.&#1085;&#1072;&#1074;&#1080;&#1075;&#1072;&#1090;&#1086;&#1088;.&#1076;&#1077;&#1090;&#1080;/program/1721-literaturnaya-studiya-aksiol-setevaya" TargetMode="External"/><Relationship Id="rId13" Type="http://schemas.openxmlformats.org/officeDocument/2006/relationships/hyperlink" Target="https://&#1088;82.&#1085;&#1072;&#1074;&#1080;&#1075;&#1072;&#1090;&#1086;&#1088;.&#1076;&#1077;&#1090;&#1080;/program/9262-3d-modelirovanie-setevaya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&#1088;82.&#1085;&#1072;&#1074;&#1080;&#1075;&#1072;&#1090;&#1086;&#1088;.&#1076;&#1077;&#1090;&#1080;/program/9258-robototekhnika-setevaya" TargetMode="External"/><Relationship Id="rId12" Type="http://schemas.openxmlformats.org/officeDocument/2006/relationships/hyperlink" Target="https://&#1088;82.&#1085;&#1072;&#1074;&#1080;&#1075;&#1072;&#1090;&#1086;&#1088;.&#1076;&#1077;&#1090;&#1080;/program/4758-sambo-setevaya" TargetMode="External"/><Relationship Id="rId17" Type="http://schemas.openxmlformats.org/officeDocument/2006/relationships/hyperlink" Target="https://&#1088;82.&#1085;&#1072;&#1074;&#1080;&#1075;&#1072;&#1090;&#1086;&#1088;.&#1076;&#1077;&#1090;&#1080;/program/9824-agroekologiya-lesnichestvo-setevaya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&#1088;82.&#1085;&#1072;&#1074;&#1080;&#1075;&#1072;&#1090;&#1086;&#1088;.&#1076;&#1077;&#1090;&#1080;/program/4253-matematicheskaya-fizika-setevaya" TargetMode="Externa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&#1088;82.&#1085;&#1072;&#1074;&#1080;&#1075;&#1072;&#1090;&#1086;&#1088;.&#1076;&#1077;&#1090;&#1080;/program/9204-shakhmaty-setevaya" TargetMode="External"/><Relationship Id="rId11" Type="http://schemas.openxmlformats.org/officeDocument/2006/relationships/hyperlink" Target="https://&#1088;82.&#1085;&#1072;&#1074;&#1080;&#1075;&#1072;&#1090;&#1086;&#1088;.&#1076;&#1077;&#1090;&#1080;/program/1486-obedinenie-peshekhodnogo-turizma-sugdeya-setevaya" TargetMode="External"/><Relationship Id="rId5" Type="http://schemas.openxmlformats.org/officeDocument/2006/relationships/image" Target="../media/image8.png"/><Relationship Id="rId15" Type="http://schemas.openxmlformats.org/officeDocument/2006/relationships/hyperlink" Target="https://&#1088;82.&#1085;&#1072;&#1074;&#1080;&#1075;&#1072;&#1090;&#1086;&#1088;.&#1076;&#1077;&#1090;&#1080;/program/9813-ya-issledovatel-setevaya" TargetMode="External"/><Relationship Id="rId10" Type="http://schemas.openxmlformats.org/officeDocument/2006/relationships/hyperlink" Target="https://&#1088;82.&#1085;&#1072;&#1074;&#1080;&#1075;&#1072;&#1090;&#1086;&#1088;.&#1076;&#1077;&#1090;&#1080;/program/9809-programmirovanie-setevaya" TargetMode="External"/><Relationship Id="rId4" Type="http://schemas.openxmlformats.org/officeDocument/2006/relationships/image" Target="../media/image7.png"/><Relationship Id="rId9" Type="http://schemas.openxmlformats.org/officeDocument/2006/relationships/hyperlink" Target="https://&#1088;82.&#1085;&#1072;&#1074;&#1080;&#1075;&#1072;&#1090;&#1086;&#1088;.&#1076;&#1077;&#1090;&#1080;/program/9394-informatika-setevaya" TargetMode="External"/><Relationship Id="rId14" Type="http://schemas.openxmlformats.org/officeDocument/2006/relationships/hyperlink" Target="https://&#1088;82.&#1085;&#1072;&#1074;&#1080;&#1075;&#1072;&#1090;&#1086;&#1088;.&#1076;&#1077;&#1090;&#1080;/program/9259-virtualnaya-realnost-setevaya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&#1088;82.&#1085;&#1072;&#1074;&#1080;&#1075;&#1072;&#1090;&#1086;&#1088;.&#1076;&#1077;&#1090;&#1080;/program/11078-obedineniya-shkola-ekonomiki-setevaya" TargetMode="External"/><Relationship Id="rId13" Type="http://schemas.openxmlformats.org/officeDocument/2006/relationships/hyperlink" Target="https://&#1088;82.&#1085;&#1072;&#1074;&#1080;&#1075;&#1072;&#1090;&#1086;&#1088;.&#1076;&#1077;&#1090;&#1080;/program/9851-obedinenie-fantaziya-setevaya" TargetMode="External"/><Relationship Id="rId18" Type="http://schemas.openxmlformats.org/officeDocument/2006/relationships/hyperlink" Target="https://&#1088;82.&#1085;&#1072;&#1074;&#1080;&#1075;&#1072;&#1090;&#1086;&#1088;.&#1076;&#1077;&#1090;&#1080;/program/4363-studiya-vyazaniya-azhur-setevaya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&#1088;82.&#1085;&#1072;&#1074;&#1080;&#1075;&#1072;&#1090;&#1086;&#1088;.&#1076;&#1077;&#1090;&#1080;/program/1109-obedinenie-sambo-setevaya" TargetMode="External"/><Relationship Id="rId12" Type="http://schemas.openxmlformats.org/officeDocument/2006/relationships/hyperlink" Target="https://&#1088;82.&#1085;&#1072;&#1074;&#1080;&#1075;&#1072;&#1090;&#1086;&#1088;.&#1076;&#1077;&#1090;&#1080;/program/9856-obedinenie-fotokhudozhnik-setevaya" TargetMode="External"/><Relationship Id="rId17" Type="http://schemas.openxmlformats.org/officeDocument/2006/relationships/hyperlink" Target="https://&#1088;82.&#1085;&#1072;&#1074;&#1080;&#1075;&#1072;&#1090;&#1086;&#1088;.&#1076;&#1077;&#1090;&#1080;/program/4724-dzyudo-setevaya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&#1088;82.&#1085;&#1072;&#1074;&#1080;&#1075;&#1072;&#1090;&#1086;&#1088;.&#1076;&#1077;&#1090;&#1080;/program/4229-obedinenie-biseropleteniya-businka" TargetMode="External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&#1088;82.&#1085;&#1072;&#1074;&#1080;&#1075;&#1072;&#1090;&#1086;&#1088;.&#1076;&#1077;&#1090;&#1080;/program/1877-obedinenie-shkola-dorozhnoi-bezopasnosti-setevaya" TargetMode="External"/><Relationship Id="rId11" Type="http://schemas.openxmlformats.org/officeDocument/2006/relationships/hyperlink" Target="https://&#1088;82.&#1085;&#1072;&#1074;&#1080;&#1075;&#1072;&#1090;&#1086;&#1088;.&#1076;&#1077;&#1090;&#1080;/program/9858-obedinenie-shelkovyi-put-setevaya" TargetMode="External"/><Relationship Id="rId5" Type="http://schemas.openxmlformats.org/officeDocument/2006/relationships/hyperlink" Target="https://&#1088;82.&#1085;&#1072;&#1074;&#1080;&#1075;&#1072;&#1090;&#1086;&#1088;.&#1076;&#1077;&#1090;&#1080;/program/1688-obedinenie-sportivnogo-turizma-sholtak-setevaya" TargetMode="External"/><Relationship Id="rId15" Type="http://schemas.openxmlformats.org/officeDocument/2006/relationships/hyperlink" Target="https://&#1088;82.&#1085;&#1072;&#1074;&#1080;&#1075;&#1072;&#1090;&#1086;&#1088;.&#1076;&#1077;&#1090;&#1080;/program/9330-obedinenie-raduga-setevaya" TargetMode="External"/><Relationship Id="rId10" Type="http://schemas.openxmlformats.org/officeDocument/2006/relationships/hyperlink" Target="https://&#1088;82.&#1085;&#1072;&#1074;&#1080;&#1075;&#1072;&#1090;&#1086;&#1088;.&#1076;&#1077;&#1090;&#1080;/program/9882-patrioticheskii-klub-kazache-nasledie-setevaya" TargetMode="External"/><Relationship Id="rId19" Type="http://schemas.openxmlformats.org/officeDocument/2006/relationships/hyperlink" Target="https://&#1088;82.&#1085;&#1072;&#1074;&#1080;&#1075;&#1072;&#1090;&#1086;&#1088;.&#1076;&#1077;&#1090;&#1080;/program/4317-art-studiya-zolotaya-nit-setevaya" TargetMode="External"/><Relationship Id="rId4" Type="http://schemas.openxmlformats.org/officeDocument/2006/relationships/image" Target="../media/image7.png"/><Relationship Id="rId9" Type="http://schemas.openxmlformats.org/officeDocument/2006/relationships/hyperlink" Target="https://&#1088;82.&#1085;&#1072;&#1074;&#1080;&#1075;&#1072;&#1090;&#1086;&#1088;.&#1076;&#1077;&#1090;&#1080;/program/9884-yunarmiya-setevaya" TargetMode="External"/><Relationship Id="rId14" Type="http://schemas.openxmlformats.org/officeDocument/2006/relationships/hyperlink" Target="https://&#1088;82.&#1085;&#1072;&#1074;&#1080;&#1075;&#1072;&#1090;&#1086;&#1088;.&#1076;&#1077;&#1090;&#1080;/program/9553-studiya-razvitiya-for-kids-setevaya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9.png"/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12" Type="http://schemas.microsoft.com/office/2007/relationships/hdphoto" Target="../media/hdphoto6.wdp"/><Relationship Id="rId2" Type="http://schemas.openxmlformats.org/officeDocument/2006/relationships/image" Target="../media/image6.png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11" Type="http://schemas.openxmlformats.org/officeDocument/2006/relationships/image" Target="../media/image28.png"/><Relationship Id="rId5" Type="http://schemas.openxmlformats.org/officeDocument/2006/relationships/image" Target="../media/image25.png"/><Relationship Id="rId15" Type="http://schemas.openxmlformats.org/officeDocument/2006/relationships/image" Target="../media/image30.jpeg"/><Relationship Id="rId10" Type="http://schemas.microsoft.com/office/2007/relationships/hdphoto" Target="../media/hdphoto5.wdp"/><Relationship Id="rId4" Type="http://schemas.openxmlformats.org/officeDocument/2006/relationships/image" Target="../media/image8.png"/><Relationship Id="rId9" Type="http://schemas.openxmlformats.org/officeDocument/2006/relationships/image" Target="../media/image27.png"/><Relationship Id="rId14" Type="http://schemas.microsoft.com/office/2007/relationships/hdphoto" Target="../media/hdphoto7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hyperlink" Target="https://&#1088;82.&#1085;&#1072;&#1074;&#1080;&#1075;&#1072;&#1090;&#1086;&#1088;.&#1076;&#1077;&#1090;&#1080;/program/9824-agroekologiya-lesnichestvo-setevaya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&#1088;82.&#1085;&#1072;&#1074;&#1080;&#1075;&#1072;&#1090;&#1086;&#1088;.&#1076;&#1077;&#1090;&#1080;/program/1486-obedinenie-peshekhodnogo-turizma-sugdeya-setevaya" TargetMode="External"/><Relationship Id="rId5" Type="http://schemas.openxmlformats.org/officeDocument/2006/relationships/hyperlink" Target="https://&#1088;82.&#1085;&#1072;&#1074;&#1080;&#1075;&#1072;&#1090;&#1086;&#1088;.&#1076;&#1077;&#1090;&#1080;/program/1688-obedinenie-sportivnogo-turizma-sholtak-setevaya" TargetMode="Externa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7.png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8.png"/><Relationship Id="rId9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8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id="{68B092A1-679D-4E2D-A512-B3B0968EC97D}"/>
              </a:ext>
            </a:extLst>
          </p:cNvPr>
          <p:cNvSpPr/>
          <p:nvPr/>
        </p:nvSpPr>
        <p:spPr>
          <a:xfrm>
            <a:off x="8235420" y="987718"/>
            <a:ext cx="3420337" cy="2204185"/>
          </a:xfrm>
          <a:prstGeom prst="parallelogram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F0D0E5F6-6F1B-4B5B-996A-1E1580C62E73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751091" y="1731076"/>
            <a:ext cx="8534400" cy="4785081"/>
          </a:xfrm>
          <a:solidFill>
            <a:schemeClr val="accent1">
              <a:lumMod val="40000"/>
              <a:lumOff val="60000"/>
            </a:schemeClr>
          </a:solidFill>
          <a:effectLst>
            <a:softEdge rad="0"/>
          </a:effectLst>
          <a:scene3d>
            <a:camera prst="orthographicFront"/>
            <a:lightRig rig="threePt" dir="t"/>
          </a:scene3d>
          <a:sp3d contourW="12700">
            <a:bevelT/>
            <a:contourClr>
              <a:schemeClr val="accent1">
                <a:lumMod val="50000"/>
              </a:schemeClr>
            </a:contourClr>
          </a:sp3d>
        </p:spPr>
        <p:txBody>
          <a:bodyPr>
            <a:normAutofit fontScale="92500" lnSpcReduction="10000"/>
          </a:bodyPr>
          <a:lstStyle/>
          <a:p>
            <a:endParaRPr lang="ru-RU" sz="1500" dirty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r>
              <a:rPr lang="ru-RU" sz="1500" dirty="0">
                <a:latin typeface="Georgia" panose="02040502050405020303" pitchFamily="18" charset="0"/>
              </a:rPr>
              <a:t>Республика Крым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latin typeface="Georgia" panose="02040502050405020303" pitchFamily="18" charset="0"/>
              </a:rPr>
              <a:t>Отчёт о деятельности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latin typeface="Georgia" panose="02040502050405020303" pitchFamily="18" charset="0"/>
              </a:rPr>
              <a:t>муниципального опорного центра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latin typeface="Georgia" panose="02040502050405020303" pitchFamily="18" charset="0"/>
              </a:rPr>
              <a:t>дополнительного образования детей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latin typeface="Georgia" panose="02040502050405020303" pitchFamily="18" charset="0"/>
              </a:rPr>
              <a:t>городского округа Судак</a:t>
            </a:r>
            <a:br>
              <a:rPr lang="ru-RU" sz="2400" b="1" dirty="0">
                <a:latin typeface="Georgia" panose="02040502050405020303" pitchFamily="18" charset="0"/>
              </a:rPr>
            </a:br>
            <a:r>
              <a:rPr lang="ru-RU" sz="2400" b="1" dirty="0">
                <a:latin typeface="Georgia" panose="02040502050405020303" pitchFamily="18" charset="0"/>
              </a:rPr>
              <a:t>по внедрению Целевой модели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latin typeface="Georgia" panose="02040502050405020303" pitchFamily="18" charset="0"/>
              </a:rPr>
              <a:t>развития региональной системы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latin typeface="Georgia" panose="02040502050405020303" pitchFamily="18" charset="0"/>
              </a:rPr>
              <a:t>дополнительного образования детей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latin typeface="Georgia" panose="02040502050405020303" pitchFamily="18" charset="0"/>
              </a:rPr>
              <a:t>в 2021 году </a:t>
            </a:r>
            <a:br>
              <a:rPr lang="ru-RU" sz="2400" dirty="0">
                <a:latin typeface="Georgia" panose="02040502050405020303" pitchFamily="18" charset="0"/>
              </a:rPr>
            </a:br>
            <a:r>
              <a:rPr lang="ru-RU" sz="1200" dirty="0">
                <a:latin typeface="Georgia" panose="02040502050405020303" pitchFamily="18" charset="0"/>
              </a:rPr>
              <a:t>в рамках субсидии из федерального бюджета бюджетам субъектов Российской Федерации </a:t>
            </a:r>
            <a:br>
              <a:rPr lang="ru-RU" sz="1200" dirty="0">
                <a:latin typeface="Georgia" panose="02040502050405020303" pitchFamily="18" charset="0"/>
              </a:rPr>
            </a:br>
            <a:r>
              <a:rPr lang="ru-RU" sz="1200" dirty="0">
                <a:latin typeface="Georgia" panose="02040502050405020303" pitchFamily="18" charset="0"/>
              </a:rPr>
              <a:t>на реализацию мероприятий по формированию современных управленческих </a:t>
            </a:r>
            <a:br>
              <a:rPr lang="ru-RU" sz="1200" dirty="0">
                <a:latin typeface="Georgia" panose="02040502050405020303" pitchFamily="18" charset="0"/>
              </a:rPr>
            </a:br>
            <a:r>
              <a:rPr lang="ru-RU" sz="1200" dirty="0">
                <a:latin typeface="Georgia" panose="02040502050405020303" pitchFamily="18" charset="0"/>
              </a:rPr>
              <a:t>и организационно-экономических механизмов в системе дополнительного образования детей </a:t>
            </a:r>
            <a:br>
              <a:rPr lang="ru-RU" sz="1200" dirty="0">
                <a:latin typeface="Georgia" panose="02040502050405020303" pitchFamily="18" charset="0"/>
              </a:rPr>
            </a:br>
            <a:r>
              <a:rPr lang="ru-RU" sz="1200" dirty="0">
                <a:latin typeface="Georgia" panose="02040502050405020303" pitchFamily="18" charset="0"/>
              </a:rPr>
              <a:t>в рамках федерального проекта «Успех каждого ребёнка» национального проекта «Образование»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1200" dirty="0">
              <a:latin typeface="Georgia" panose="020405020504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>
                <a:latin typeface="Georgia" panose="02040502050405020303" pitchFamily="18" charset="0"/>
              </a:rPr>
              <a:t>       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>
                <a:latin typeface="Georgia" panose="02040502050405020303" pitchFamily="18" charset="0"/>
              </a:rPr>
              <a:t>	Авторы-составители: 	</a:t>
            </a:r>
            <a:r>
              <a:rPr lang="ru-RU" sz="1200" b="1" dirty="0">
                <a:latin typeface="Georgia" panose="02040502050405020303" pitchFamily="18" charset="0"/>
              </a:rPr>
              <a:t>Потехина Елена Геннадиевна</a:t>
            </a:r>
            <a:r>
              <a:rPr lang="ru-RU" sz="1200" dirty="0">
                <a:latin typeface="Georgia" panose="02040502050405020303" pitchFamily="18" charset="0"/>
              </a:rPr>
              <a:t>,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>
                <a:latin typeface="Georgia" panose="02040502050405020303" pitchFamily="18" charset="0"/>
              </a:rPr>
              <a:t>			директор МБОУ ДОД «Судакский ЦДЮТ» городского округа Судак,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>
                <a:latin typeface="Georgia" panose="02040502050405020303" pitchFamily="18" charset="0"/>
              </a:rPr>
              <a:t>			руководитель МОЦ;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200" dirty="0">
              <a:latin typeface="Georgia" panose="020405020504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>
                <a:latin typeface="Georgia" panose="02040502050405020303" pitchFamily="18" charset="0"/>
              </a:rPr>
              <a:t>			</a:t>
            </a:r>
            <a:r>
              <a:rPr lang="ru-RU" sz="1200" b="1" dirty="0">
                <a:latin typeface="Georgia" panose="02040502050405020303" pitchFamily="18" charset="0"/>
              </a:rPr>
              <a:t>Авдюхин Александр Валентинович</a:t>
            </a:r>
            <a:r>
              <a:rPr lang="ru-RU" sz="1200" dirty="0">
                <a:latin typeface="Georgia" panose="02040502050405020303" pitchFamily="18" charset="0"/>
              </a:rPr>
              <a:t>,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>
                <a:latin typeface="Georgia" panose="02040502050405020303" pitchFamily="18" charset="0"/>
              </a:rPr>
              <a:t>			методист (администратор) МОЦ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>
                <a:latin typeface="Georgia" panose="02040502050405020303" pitchFamily="18" charset="0"/>
              </a:rPr>
              <a:t>			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C4001821-2261-468C-A313-52FAA8900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0160" y="9122"/>
            <a:ext cx="1181161" cy="96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Блок-схема: ручной ввод 13">
            <a:extLst>
              <a:ext uri="{FF2B5EF4-FFF2-40B4-BE49-F238E27FC236}">
                <a16:creationId xmlns:a16="http://schemas.microsoft.com/office/drawing/2014/main" id="{E1F35F79-888B-42E4-8DBA-F9097C4D8541}"/>
              </a:ext>
            </a:extLst>
          </p:cNvPr>
          <p:cNvSpPr/>
          <p:nvPr/>
        </p:nvSpPr>
        <p:spPr>
          <a:xfrm>
            <a:off x="0" y="4389120"/>
            <a:ext cx="1307296" cy="2310063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F557239-D8F3-4C3B-B25D-1ECF247B2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69" y="358339"/>
            <a:ext cx="2365453" cy="93886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B397A17-4751-4AB7-8621-C1A7975B7B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454" y="-16725"/>
            <a:ext cx="1737064" cy="1736231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1E58148-CDE2-46BB-A470-0BCF9949AB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320" y="-126020"/>
            <a:ext cx="2773807" cy="19617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91A136-EBDC-4FD0-8FE0-056557E7F3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083" y="237190"/>
            <a:ext cx="1298099" cy="129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357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F778C4-EF4B-4F0A-977F-14E9903BA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7902" y="992437"/>
            <a:ext cx="3164098" cy="20240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87BCCF-E60E-4BCC-BD40-CBF1908C3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30" y="4514472"/>
            <a:ext cx="1322947" cy="22374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F8B34FD-D249-4C99-919E-06BC854D4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9951" y="53572"/>
            <a:ext cx="1152244" cy="938865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57F715B0-9DBC-4DCD-AC40-0CBB0E120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897" y="327260"/>
            <a:ext cx="8560607" cy="1299522"/>
          </a:xfrm>
        </p:spPr>
        <p:txBody>
          <a:bodyPr>
            <a:norm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ru-RU" sz="2400" b="1" dirty="0">
                <a:solidFill>
                  <a:srgbClr val="0033CC"/>
                </a:solidFill>
                <a:latin typeface="Georgia" panose="02040502050405020303" pitchFamily="18" charset="0"/>
              </a:rPr>
              <a:t>СТРУКТУРА УПРАВЛЕНИЯ </a:t>
            </a:r>
            <a:br>
              <a:rPr lang="ru-RU" sz="2400" b="1" dirty="0">
                <a:solidFill>
                  <a:srgbClr val="0033CC"/>
                </a:solidFill>
                <a:latin typeface="Georgia" panose="02040502050405020303" pitchFamily="18" charset="0"/>
              </a:rPr>
            </a:br>
            <a:r>
              <a:rPr lang="ru-RU" sz="2400" b="1" dirty="0">
                <a:solidFill>
                  <a:srgbClr val="0033CC"/>
                </a:solidFill>
                <a:latin typeface="Georgia" panose="02040502050405020303" pitchFamily="18" charset="0"/>
              </a:rPr>
              <a:t>МУНИЦИПАЛЬНОЙ СИСТЕМОЙ </a:t>
            </a:r>
            <a:br>
              <a:rPr lang="ru-RU" sz="2400" b="1" dirty="0">
                <a:solidFill>
                  <a:srgbClr val="0033CC"/>
                </a:solidFill>
                <a:latin typeface="Georgia" panose="02040502050405020303" pitchFamily="18" charset="0"/>
              </a:rPr>
            </a:br>
            <a:r>
              <a:rPr lang="ru-RU" sz="2400" b="1" dirty="0">
                <a:solidFill>
                  <a:srgbClr val="0033CC"/>
                </a:solidFill>
                <a:latin typeface="Georgia" panose="02040502050405020303" pitchFamily="18" charset="0"/>
              </a:rPr>
              <a:t>ДОПОЛНИТЕЛЬНОГО ОБРАЗОВАНИЯ ДЕТЕЙ</a:t>
            </a: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E58FBD93-6422-44C2-8EBE-CB5BF3A245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308887"/>
              </p:ext>
            </p:extLst>
          </p:nvPr>
        </p:nvGraphicFramePr>
        <p:xfrm>
          <a:off x="663897" y="2004460"/>
          <a:ext cx="10255739" cy="4117621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642289">
                  <a:extLst>
                    <a:ext uri="{9D8B030D-6E8A-4147-A177-3AD203B41FA5}">
                      <a16:colId xmlns:a16="http://schemas.microsoft.com/office/drawing/2014/main" val="1577968223"/>
                    </a:ext>
                  </a:extLst>
                </a:gridCol>
                <a:gridCol w="6613450">
                  <a:extLst>
                    <a:ext uri="{9D8B030D-6E8A-4147-A177-3AD203B41FA5}">
                      <a16:colId xmlns:a16="http://schemas.microsoft.com/office/drawing/2014/main" val="1829541683"/>
                    </a:ext>
                  </a:extLst>
                </a:gridCol>
              </a:tblGrid>
              <a:tr h="13250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 Муниципальный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опорный центр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Муниципальное бюджетное образовательное учреждение дополнительного образования детей «Судакский центр детского и юношеского творчества» городского округа Судак</a:t>
                      </a:r>
                      <a:endParaRPr lang="ru-RU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32064106"/>
                  </a:ext>
                </a:extLst>
              </a:tr>
              <a:tr h="8281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 Юридический адрес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solidFill>
                            <a:schemeClr val="tx1"/>
                          </a:solidFill>
                        </a:rPr>
                        <a:t>   298000, Российская Федерация, Республика Крым, </a:t>
                      </a:r>
                    </a:p>
                    <a:p>
                      <a:pPr algn="ctr"/>
                      <a:r>
                        <a:rPr lang="ru-RU">
                          <a:solidFill>
                            <a:schemeClr val="tx1"/>
                          </a:solidFill>
                        </a:rPr>
                        <a:t>г. Судак, ул. Маяковского, д.2а</a:t>
                      </a:r>
                      <a:endParaRPr lang="ru-RU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657950103"/>
                  </a:ext>
                </a:extLst>
              </a:tr>
              <a:tr h="4048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 Сайт МОЦ</a:t>
                      </a:r>
                      <a:endParaRPr lang="ru-RU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http://sudakcdut.ru/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928208331"/>
                  </a:ext>
                </a:extLst>
              </a:tr>
              <a:tr h="35977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Штат МОЦ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417492293"/>
                  </a:ext>
                </a:extLst>
              </a:tr>
              <a:tr h="3597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 Руководитель МОЦ</a:t>
                      </a:r>
                      <a:endParaRPr lang="ru-RU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>
                          <a:solidFill>
                            <a:schemeClr val="tx1"/>
                          </a:solidFill>
                        </a:rPr>
                        <a:t>   Потехина Елена Геннадиевна</a:t>
                      </a:r>
                      <a:endParaRPr lang="ru-RU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51875706"/>
                  </a:ext>
                </a:extLst>
              </a:tr>
              <a:tr h="8281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 Методист (администратор) МОЦ</a:t>
                      </a:r>
                      <a:endParaRPr lang="ru-RU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  Авдюхин Александр Валентинович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0341146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5800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Блок-схема: ручной ввод 21">
            <a:extLst>
              <a:ext uri="{FF2B5EF4-FFF2-40B4-BE49-F238E27FC236}">
                <a16:creationId xmlns:a16="http://schemas.microsoft.com/office/drawing/2014/main" id="{8E8EEC1B-201E-4325-91FA-368C18939FB4}"/>
              </a:ext>
            </a:extLst>
          </p:cNvPr>
          <p:cNvSpPr/>
          <p:nvPr/>
        </p:nvSpPr>
        <p:spPr>
          <a:xfrm>
            <a:off x="461133" y="4163010"/>
            <a:ext cx="1309036" cy="2223434"/>
          </a:xfrm>
          <a:prstGeom prst="flowChartManualInpu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gradFill>
              <a:gsLst>
                <a:gs pos="15000">
                  <a:schemeClr val="accent1">
                    <a:lumMod val="5000"/>
                    <a:lumOff val="95000"/>
                  </a:schemeClr>
                </a:gs>
                <a:gs pos="81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C4001821-2261-468C-A313-52FAA8900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397" y="35308"/>
            <a:ext cx="1149175" cy="940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A2504AA-89FE-46D8-85EA-AD394E6C8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634" y="211756"/>
            <a:ext cx="4004109" cy="539015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0070C0"/>
                </a:solidFill>
                <a:latin typeface="Georgia" panose="02040502050405020303" pitchFamily="18" charset="0"/>
              </a:rPr>
              <a:t>АНАЛИЗ ТЕКУЩЕЙ СИТУАЦИИ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C15FD3AB-4C20-4EA1-8672-F759D67DED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634" y="1013000"/>
            <a:ext cx="9200395" cy="1681989"/>
          </a:xfrm>
        </p:spPr>
        <p:txBody>
          <a:bodyPr>
            <a:normAutofit/>
          </a:bodyPr>
          <a:lstStyle/>
          <a:p>
            <a:r>
              <a:rPr lang="ru-RU" sz="1900" b="1" dirty="0">
                <a:solidFill>
                  <a:srgbClr val="0033CC"/>
                </a:solidFill>
                <a:latin typeface="Georgia" panose="02040502050405020303" pitchFamily="18" charset="0"/>
              </a:rPr>
              <a:t>МУНИЦИПАЛЬНАЯ СИСТЕМА </a:t>
            </a:r>
          </a:p>
          <a:p>
            <a:r>
              <a:rPr lang="ru-RU" sz="1900" b="1" dirty="0">
                <a:solidFill>
                  <a:srgbClr val="0033CC"/>
                </a:solidFill>
                <a:latin typeface="Georgia" panose="02040502050405020303" pitchFamily="18" charset="0"/>
              </a:rPr>
              <a:t>дополнительного образования детей</a:t>
            </a:r>
            <a:r>
              <a:rPr lang="en-US" sz="1900" b="1" dirty="0">
                <a:solidFill>
                  <a:srgbClr val="0033CC"/>
                </a:solidFill>
                <a:latin typeface="Georgia" panose="02040502050405020303" pitchFamily="18" charset="0"/>
              </a:rPr>
              <a:t> </a:t>
            </a:r>
            <a:r>
              <a:rPr lang="ru-RU" sz="1900" b="1" dirty="0">
                <a:solidFill>
                  <a:srgbClr val="0033CC"/>
                </a:solidFill>
                <a:latin typeface="Georgia" panose="02040502050405020303" pitchFamily="18" charset="0"/>
              </a:rPr>
              <a:t>городского округа Судак </a:t>
            </a:r>
          </a:p>
          <a:p>
            <a:r>
              <a:rPr lang="ru-RU" sz="1900" b="1" dirty="0">
                <a:solidFill>
                  <a:srgbClr val="0033CC"/>
                </a:solidFill>
                <a:latin typeface="Georgia" panose="02040502050405020303" pitchFamily="18" charset="0"/>
              </a:rPr>
              <a:t>включает в себя </a:t>
            </a:r>
            <a:r>
              <a:rPr lang="ru-RU" sz="3200" b="1" dirty="0">
                <a:solidFill>
                  <a:srgbClr val="0033CC"/>
                </a:solidFill>
                <a:latin typeface="Georgia" panose="02040502050405020303" pitchFamily="18" charset="0"/>
              </a:rPr>
              <a:t>21</a:t>
            </a:r>
            <a:r>
              <a:rPr lang="ru-RU" sz="1900" b="1" dirty="0">
                <a:solidFill>
                  <a:srgbClr val="0033CC"/>
                </a:solidFill>
                <a:latin typeface="Georgia" panose="02040502050405020303" pitchFamily="18" charset="0"/>
              </a:rPr>
              <a:t> учреждение</a:t>
            </a:r>
            <a:endParaRPr lang="ru-RU" sz="1300" dirty="0">
              <a:solidFill>
                <a:srgbClr val="0033CC"/>
              </a:solidFill>
              <a:latin typeface="Georgia" panose="02040502050405020303" pitchFamily="18" charset="0"/>
            </a:endParaRPr>
          </a:p>
          <a:p>
            <a:endParaRPr lang="ru-RU" sz="1300" dirty="0">
              <a:solidFill>
                <a:srgbClr val="0033CC"/>
              </a:solidFill>
              <a:latin typeface="Georgia" panose="02040502050405020303" pitchFamily="18" charset="0"/>
            </a:endParaRPr>
          </a:p>
          <a:p>
            <a:endParaRPr lang="ru-RU" u="sng" dirty="0">
              <a:solidFill>
                <a:srgbClr val="0033CC"/>
              </a:solidFill>
            </a:endParaRPr>
          </a:p>
        </p:txBody>
      </p:sp>
      <p:sp>
        <p:nvSpPr>
          <p:cNvPr id="18" name="Параллелограмм 17">
            <a:extLst>
              <a:ext uri="{FF2B5EF4-FFF2-40B4-BE49-F238E27FC236}">
                <a16:creationId xmlns:a16="http://schemas.microsoft.com/office/drawing/2014/main" id="{14553A89-B1AA-4A1D-90F1-9EF95BD87C27}"/>
              </a:ext>
            </a:extLst>
          </p:cNvPr>
          <p:cNvSpPr/>
          <p:nvPr/>
        </p:nvSpPr>
        <p:spPr>
          <a:xfrm>
            <a:off x="8970746" y="976147"/>
            <a:ext cx="3141205" cy="2011680"/>
          </a:xfrm>
          <a:prstGeom prst="parallelogram">
            <a:avLst/>
          </a:prstGeom>
          <a:gradFill flip="none" rotWithShape="1">
            <a:gsLst>
              <a:gs pos="5000">
                <a:srgbClr val="DFE7F5"/>
              </a:gs>
              <a:gs pos="31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5368D2-7088-425D-8452-512BAC3345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347" y="1344460"/>
            <a:ext cx="1298099" cy="1298099"/>
          </a:xfrm>
          <a:prstGeom prst="rect">
            <a:avLst/>
          </a:prstGeom>
        </p:spPr>
      </p:pic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A53F6EAD-D69A-40DE-9142-DF2247BD69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3247522"/>
              </p:ext>
            </p:extLst>
          </p:nvPr>
        </p:nvGraphicFramePr>
        <p:xfrm>
          <a:off x="2229128" y="2648244"/>
          <a:ext cx="5766556" cy="3848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20310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5">
            <a:extLst>
              <a:ext uri="{FF2B5EF4-FFF2-40B4-BE49-F238E27FC236}">
                <a16:creationId xmlns:a16="http://schemas.microsoft.com/office/drawing/2014/main" id="{1889CE51-3494-4622-96E4-91DE354BA1E8}"/>
              </a:ext>
            </a:extLst>
          </p:cNvPr>
          <p:cNvSpPr txBox="1">
            <a:spLocks/>
          </p:cNvSpPr>
          <p:nvPr/>
        </p:nvSpPr>
        <p:spPr>
          <a:xfrm>
            <a:off x="383770" y="636814"/>
            <a:ext cx="11424459" cy="399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Педагоги дополнительного образования </a:t>
            </a:r>
            <a:r>
              <a:rPr lang="ru-RU" sz="1900" b="1" dirty="0">
                <a:solidFill>
                  <a:srgbClr val="0033CC"/>
                </a:solidFill>
                <a:latin typeface="Georgia" panose="02040502050405020303" pitchFamily="18" charset="0"/>
              </a:rPr>
              <a:t>городского округа Судак</a:t>
            </a:r>
            <a:endParaRPr kumimoji="0" lang="ru-RU" sz="19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BBE73137-4713-46E7-AE45-93EFDCD380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189829"/>
              </p:ext>
            </p:extLst>
          </p:nvPr>
        </p:nvGraphicFramePr>
        <p:xfrm>
          <a:off x="1885063" y="4101390"/>
          <a:ext cx="8599084" cy="2119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65068838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231219591"/>
                    </a:ext>
                  </a:extLst>
                </a:gridCol>
                <a:gridCol w="2306676">
                  <a:extLst>
                    <a:ext uri="{9D8B030D-6E8A-4147-A177-3AD203B41FA5}">
                      <a16:colId xmlns:a16="http://schemas.microsoft.com/office/drawing/2014/main" val="3979501724"/>
                    </a:ext>
                  </a:extLst>
                </a:gridCol>
                <a:gridCol w="2228408">
                  <a:extLst>
                    <a:ext uri="{9D8B030D-6E8A-4147-A177-3AD203B41FA5}">
                      <a16:colId xmlns:a16="http://schemas.microsoft.com/office/drawing/2014/main" val="61849836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Организации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ВСЕГО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Уровень образования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98053673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высшее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среднее профессиональное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742420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Учреждение ДОД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27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23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4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806322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Образовательные учреждения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56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50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6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543853945"/>
                  </a:ext>
                </a:extLst>
              </a:tr>
              <a:tr h="46371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FF"/>
                          </a:solidFill>
                          <a:latin typeface="Arial Black" panose="020B0A04020102020204" pitchFamily="34" charset="0"/>
                        </a:rPr>
                        <a:t>ИТОГО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FF"/>
                          </a:solidFill>
                          <a:latin typeface="Arial Black" panose="020B0A04020102020204" pitchFamily="34" charset="0"/>
                        </a:rPr>
                        <a:t>83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FF"/>
                          </a:solidFill>
                          <a:latin typeface="Arial Black" panose="020B0A04020102020204" pitchFamily="34" charset="0"/>
                        </a:rPr>
                        <a:t>73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FF"/>
                          </a:solidFill>
                          <a:latin typeface="Arial Black" panose="020B0A04020102020204" pitchFamily="34" charset="0"/>
                        </a:rPr>
                        <a:t>10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386485642"/>
                  </a:ext>
                </a:extLst>
              </a:tr>
            </a:tbl>
          </a:graphicData>
        </a:graphic>
      </p:graphicFrame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id="{78084615-F2EB-4082-8ACB-9BB6A305F5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2781814"/>
              </p:ext>
            </p:extLst>
          </p:nvPr>
        </p:nvGraphicFramePr>
        <p:xfrm>
          <a:off x="792715" y="1333627"/>
          <a:ext cx="10388010" cy="20953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7024">
                  <a:extLst>
                    <a:ext uri="{9D8B030D-6E8A-4147-A177-3AD203B41FA5}">
                      <a16:colId xmlns:a16="http://schemas.microsoft.com/office/drawing/2014/main" val="1282698485"/>
                    </a:ext>
                  </a:extLst>
                </a:gridCol>
                <a:gridCol w="1495646">
                  <a:extLst>
                    <a:ext uri="{9D8B030D-6E8A-4147-A177-3AD203B41FA5}">
                      <a16:colId xmlns:a16="http://schemas.microsoft.com/office/drawing/2014/main" val="3050705296"/>
                    </a:ext>
                  </a:extLst>
                </a:gridCol>
                <a:gridCol w="1731335">
                  <a:extLst>
                    <a:ext uri="{9D8B030D-6E8A-4147-A177-3AD203B41FA5}">
                      <a16:colId xmlns:a16="http://schemas.microsoft.com/office/drawing/2014/main" val="2405343474"/>
                    </a:ext>
                  </a:extLst>
                </a:gridCol>
                <a:gridCol w="1731335">
                  <a:extLst>
                    <a:ext uri="{9D8B030D-6E8A-4147-A177-3AD203B41FA5}">
                      <a16:colId xmlns:a16="http://schemas.microsoft.com/office/drawing/2014/main" val="660055707"/>
                    </a:ext>
                  </a:extLst>
                </a:gridCol>
                <a:gridCol w="1731335">
                  <a:extLst>
                    <a:ext uri="{9D8B030D-6E8A-4147-A177-3AD203B41FA5}">
                      <a16:colId xmlns:a16="http://schemas.microsoft.com/office/drawing/2014/main" val="3327063891"/>
                    </a:ext>
                  </a:extLst>
                </a:gridCol>
                <a:gridCol w="1731335">
                  <a:extLst>
                    <a:ext uri="{9D8B030D-6E8A-4147-A177-3AD203B41FA5}">
                      <a16:colId xmlns:a16="http://schemas.microsoft.com/office/drawing/2014/main" val="1677178701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Организации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ВСЕГО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Возраст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31409486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до 25 лет</a:t>
                      </a:r>
                    </a:p>
                  </a:txBody>
                  <a:tcPr marL="7958" marR="7958" marT="7958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25-34 года</a:t>
                      </a:r>
                    </a:p>
                  </a:txBody>
                  <a:tcPr marL="7958" marR="7958" marT="7958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35-54 года</a:t>
                      </a:r>
                    </a:p>
                  </a:txBody>
                  <a:tcPr marL="7958" marR="7958" marT="7958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55 лет и старше</a:t>
                      </a:r>
                    </a:p>
                  </a:txBody>
                  <a:tcPr marL="7958" marR="7958" marT="7958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51390355"/>
                  </a:ext>
                </a:extLst>
              </a:tr>
              <a:tr h="53073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Учреждение ДОД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27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</a:p>
                  </a:txBody>
                  <a:tcPr marL="7958" marR="7958" marT="7958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5</a:t>
                      </a:r>
                    </a:p>
                  </a:txBody>
                  <a:tcPr marL="7958" marR="7958" marT="7958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17</a:t>
                      </a:r>
                    </a:p>
                  </a:txBody>
                  <a:tcPr marL="7958" marR="7958" marT="7958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3</a:t>
                      </a:r>
                    </a:p>
                  </a:txBody>
                  <a:tcPr marL="7958" marR="7958" marT="7958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63928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Образовательные учреждения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56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4</a:t>
                      </a:r>
                    </a:p>
                  </a:txBody>
                  <a:tcPr marL="7958" marR="7958" marT="7958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9</a:t>
                      </a:r>
                    </a:p>
                  </a:txBody>
                  <a:tcPr marL="7958" marR="7958" marT="7958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31</a:t>
                      </a:r>
                    </a:p>
                  </a:txBody>
                  <a:tcPr marL="7958" marR="7958" marT="7958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12</a:t>
                      </a:r>
                    </a:p>
                  </a:txBody>
                  <a:tcPr marL="7958" marR="7958" marT="7958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69193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FF"/>
                          </a:solidFill>
                          <a:latin typeface="Arial Black" panose="020B0A04020102020204" pitchFamily="34" charset="0"/>
                        </a:rPr>
                        <a:t>ИТОГО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FF"/>
                          </a:solidFill>
                          <a:latin typeface="Arial Black" panose="020B0A04020102020204" pitchFamily="34" charset="0"/>
                        </a:rPr>
                        <a:t>83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 Black" panose="020B0A04020102020204" pitchFamily="34" charset="0"/>
                        </a:rPr>
                        <a:t>6</a:t>
                      </a:r>
                    </a:p>
                  </a:txBody>
                  <a:tcPr marL="7958" marR="7958" marT="7958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 Black" panose="020B0A04020102020204" pitchFamily="34" charset="0"/>
                        </a:rPr>
                        <a:t>14</a:t>
                      </a:r>
                    </a:p>
                  </a:txBody>
                  <a:tcPr marL="7958" marR="7958" marT="7958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 Black" panose="020B0A04020102020204" pitchFamily="34" charset="0"/>
                        </a:rPr>
                        <a:t>48</a:t>
                      </a:r>
                    </a:p>
                  </a:txBody>
                  <a:tcPr marL="7958" marR="7958" marT="7958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 Black" panose="020B0A04020102020204" pitchFamily="34" charset="0"/>
                        </a:rPr>
                        <a:t>15</a:t>
                      </a:r>
                    </a:p>
                  </a:txBody>
                  <a:tcPr marL="7958" marR="7958" marT="7958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4905683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4477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5">
            <a:extLst>
              <a:ext uri="{FF2B5EF4-FFF2-40B4-BE49-F238E27FC236}">
                <a16:creationId xmlns:a16="http://schemas.microsoft.com/office/drawing/2014/main" id="{1889CE51-3494-4622-96E4-91DE354BA1E8}"/>
              </a:ext>
            </a:extLst>
          </p:cNvPr>
          <p:cNvSpPr txBox="1">
            <a:spLocks/>
          </p:cNvSpPr>
          <p:nvPr/>
        </p:nvSpPr>
        <p:spPr>
          <a:xfrm>
            <a:off x="383770" y="1083381"/>
            <a:ext cx="11424459" cy="399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Педагоги дополнительного образования городского округа Судак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3" name="Таблица 7">
            <a:extLst>
              <a:ext uri="{FF2B5EF4-FFF2-40B4-BE49-F238E27FC236}">
                <a16:creationId xmlns:a16="http://schemas.microsoft.com/office/drawing/2014/main" id="{B6DA5708-19A2-43C4-BE0F-734D033CC6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761481"/>
              </p:ext>
            </p:extLst>
          </p:nvPr>
        </p:nvGraphicFramePr>
        <p:xfrm>
          <a:off x="1796457" y="1839786"/>
          <a:ext cx="8599084" cy="2515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65068838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231219591"/>
                    </a:ext>
                  </a:extLst>
                </a:gridCol>
                <a:gridCol w="2306676">
                  <a:extLst>
                    <a:ext uri="{9D8B030D-6E8A-4147-A177-3AD203B41FA5}">
                      <a16:colId xmlns:a16="http://schemas.microsoft.com/office/drawing/2014/main" val="3979501724"/>
                    </a:ext>
                  </a:extLst>
                </a:gridCol>
                <a:gridCol w="2228408">
                  <a:extLst>
                    <a:ext uri="{9D8B030D-6E8A-4147-A177-3AD203B41FA5}">
                      <a16:colId xmlns:a16="http://schemas.microsoft.com/office/drawing/2014/main" val="618498363"/>
                    </a:ext>
                  </a:extLst>
                </a:gridCol>
              </a:tblGrid>
              <a:tr h="117312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Организации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ВСЕГО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КУРСЫ 2021 года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98053673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повышения квалификации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профессиональная переподготовка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742420912"/>
                  </a:ext>
                </a:extLst>
              </a:tr>
              <a:tr h="46984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Учреждение ДОД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27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12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4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806322320"/>
                  </a:ext>
                </a:extLst>
              </a:tr>
              <a:tr h="48118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Образовательные учреждения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56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17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 Black" panose="020B0A04020102020204" pitchFamily="34" charset="0"/>
                        </a:rPr>
                        <a:t>18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543853945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FF"/>
                          </a:solidFill>
                          <a:latin typeface="Arial Black" panose="020B0A04020102020204" pitchFamily="34" charset="0"/>
                        </a:rPr>
                        <a:t>ИТОГО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FF"/>
                          </a:solidFill>
                          <a:latin typeface="Arial Black" panose="020B0A04020102020204" pitchFamily="34" charset="0"/>
                        </a:rPr>
                        <a:t>83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FF"/>
                          </a:solidFill>
                          <a:latin typeface="Arial Black" panose="020B0A04020102020204" pitchFamily="34" charset="0"/>
                        </a:rPr>
                        <a:t>29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FF"/>
                          </a:solidFill>
                          <a:latin typeface="Arial Black" panose="020B0A04020102020204" pitchFamily="34" charset="0"/>
                        </a:rPr>
                        <a:t>22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38648564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rgbClr val="0000FF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rgbClr val="0000FF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00FF"/>
                          </a:solidFill>
                          <a:latin typeface="Arial Black" panose="020B0A04020102020204" pitchFamily="34" charset="0"/>
                        </a:rPr>
                        <a:t>51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rgbClr val="0000FF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95672780"/>
                  </a:ext>
                </a:extLst>
              </a:tr>
            </a:tbl>
          </a:graphicData>
        </a:graphic>
      </p:graphicFrame>
      <p:sp>
        <p:nvSpPr>
          <p:cNvPr id="5" name="Подзаголовок 5">
            <a:extLst>
              <a:ext uri="{FF2B5EF4-FFF2-40B4-BE49-F238E27FC236}">
                <a16:creationId xmlns:a16="http://schemas.microsoft.com/office/drawing/2014/main" id="{66E169E4-168A-4F43-AEC0-E5652D622012}"/>
              </a:ext>
            </a:extLst>
          </p:cNvPr>
          <p:cNvSpPr txBox="1">
            <a:spLocks/>
          </p:cNvSpPr>
          <p:nvPr/>
        </p:nvSpPr>
        <p:spPr>
          <a:xfrm>
            <a:off x="249091" y="4873255"/>
            <a:ext cx="11424459" cy="901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В 2021 году прошли обучение на курсах повышения квалификации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900" b="1" dirty="0">
                <a:solidFill>
                  <a:srgbClr val="0033CC"/>
                </a:solidFill>
                <a:latin typeface="Georgia" panose="02040502050405020303" pitchFamily="18" charset="0"/>
              </a:rPr>
              <a:t>3 руководителя и 3 эксперта</a:t>
            </a: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2862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5">
            <a:extLst>
              <a:ext uri="{FF2B5EF4-FFF2-40B4-BE49-F238E27FC236}">
                <a16:creationId xmlns:a16="http://schemas.microsoft.com/office/drawing/2014/main" id="{8BF4A737-FC57-47FF-B565-99FD7D6A012F}"/>
              </a:ext>
            </a:extLst>
          </p:cNvPr>
          <p:cNvSpPr txBox="1">
            <a:spLocks/>
          </p:cNvSpPr>
          <p:nvPr/>
        </p:nvSpPr>
        <p:spPr>
          <a:xfrm>
            <a:off x="5218176" y="459969"/>
            <a:ext cx="6556318" cy="1347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dirty="0">
                <a:solidFill>
                  <a:srgbClr val="0033CC"/>
                </a:solidFill>
                <a:latin typeface="Georgia" panose="02040502050405020303" pitchFamily="18" charset="0"/>
              </a:rPr>
              <a:t>Количество детей  </a:t>
            </a:r>
          </a:p>
          <a:p>
            <a:pPr marL="0" indent="0" algn="ctr">
              <a:buNone/>
            </a:pPr>
            <a:r>
              <a:rPr lang="ru-RU" sz="2000" b="1" dirty="0">
                <a:solidFill>
                  <a:srgbClr val="0033CC"/>
                </a:solidFill>
                <a:latin typeface="Georgia" panose="02040502050405020303" pitchFamily="18" charset="0"/>
              </a:rPr>
              <a:t>в возрасте от 5 до 18 лет,  </a:t>
            </a:r>
          </a:p>
          <a:p>
            <a:pPr marL="0" indent="0" algn="ctr">
              <a:buNone/>
            </a:pPr>
            <a:r>
              <a:rPr lang="ru-RU" sz="2000" b="1" dirty="0">
                <a:solidFill>
                  <a:srgbClr val="0033CC"/>
                </a:solidFill>
                <a:latin typeface="Georgia" panose="02040502050405020303" pitchFamily="18" charset="0"/>
              </a:rPr>
              <a:t>проживающих в городском округе Судак</a:t>
            </a:r>
          </a:p>
          <a:p>
            <a:pPr algn="ctr"/>
            <a:endParaRPr lang="ru-RU" sz="2000" b="1" u="sng" dirty="0">
              <a:solidFill>
                <a:srgbClr val="0033CC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6D6FDD-7DED-4DA9-8A5C-95D3584F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34" y="876930"/>
            <a:ext cx="8763354" cy="571894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E7C7E3-4200-47F6-9C39-7C935C930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6315" y="5036909"/>
            <a:ext cx="2127778" cy="1361122"/>
          </a:xfrm>
          <a:prstGeom prst="rect">
            <a:avLst/>
          </a:prstGeom>
        </p:spPr>
      </p:pic>
      <p:sp>
        <p:nvSpPr>
          <p:cNvPr id="9" name="Подзаголовок 5">
            <a:extLst>
              <a:ext uri="{FF2B5EF4-FFF2-40B4-BE49-F238E27FC236}">
                <a16:creationId xmlns:a16="http://schemas.microsoft.com/office/drawing/2014/main" id="{DF098556-12F0-4C20-82FB-6E16A46CEB27}"/>
              </a:ext>
            </a:extLst>
          </p:cNvPr>
          <p:cNvSpPr txBox="1">
            <a:spLocks/>
          </p:cNvSpPr>
          <p:nvPr/>
        </p:nvSpPr>
        <p:spPr>
          <a:xfrm>
            <a:off x="7245592" y="5156638"/>
            <a:ext cx="1764296" cy="1121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solidFill>
                  <a:srgbClr val="0033CC"/>
                </a:solidFill>
                <a:latin typeface="Georgia" panose="02040502050405020303" pitchFamily="18" charset="0"/>
              </a:rPr>
              <a:t>5 297 </a:t>
            </a:r>
          </a:p>
          <a:p>
            <a:pPr marL="0" indent="0" algn="ctr">
              <a:buNone/>
            </a:pPr>
            <a:r>
              <a:rPr lang="ru-RU" sz="2000" b="1" dirty="0">
                <a:solidFill>
                  <a:srgbClr val="0033CC"/>
                </a:solidFill>
                <a:latin typeface="Georgia" panose="02040502050405020303" pitchFamily="18" charset="0"/>
              </a:rPr>
              <a:t>человек</a:t>
            </a:r>
          </a:p>
          <a:p>
            <a:pPr algn="ctr"/>
            <a:endParaRPr lang="ru-RU" sz="2000" b="1" u="sng" dirty="0">
              <a:solidFill>
                <a:srgbClr val="0033CC"/>
              </a:solidFill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6339A712-FDD6-4BBE-879E-2C1486A4F429}"/>
              </a:ext>
            </a:extLst>
          </p:cNvPr>
          <p:cNvCxnSpPr/>
          <p:nvPr/>
        </p:nvCxnSpPr>
        <p:spPr>
          <a:xfrm>
            <a:off x="5815584" y="5205984"/>
            <a:ext cx="1255776" cy="5114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4324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3">
            <a:extLst>
              <a:ext uri="{FF2B5EF4-FFF2-40B4-BE49-F238E27FC236}">
                <a16:creationId xmlns:a16="http://schemas.microsoft.com/office/drawing/2014/main" id="{5C99D30E-6AB2-41F7-BA56-50EC8231DDC2}"/>
              </a:ext>
            </a:extLst>
          </p:cNvPr>
          <p:cNvSpPr txBox="1">
            <a:spLocks/>
          </p:cNvSpPr>
          <p:nvPr/>
        </p:nvSpPr>
        <p:spPr>
          <a:xfrm>
            <a:off x="352803" y="213144"/>
            <a:ext cx="4272360" cy="8863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0070C0"/>
                </a:solidFill>
                <a:latin typeface="Georgia" panose="02040502050405020303" pitchFamily="18" charset="0"/>
              </a:rPr>
              <a:t>АНАЛИЗ ТЕКУЩЕЙ СИТУАЦИИ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6F4327-BFF1-4832-ADAA-1A92AA70FA07}"/>
              </a:ext>
            </a:extLst>
          </p:cNvPr>
          <p:cNvSpPr txBox="1"/>
          <p:nvPr/>
        </p:nvSpPr>
        <p:spPr>
          <a:xfrm>
            <a:off x="682415" y="1447804"/>
            <a:ext cx="46435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n w="3175">
                  <a:solidFill>
                    <a:srgbClr val="006600"/>
                  </a:solidFill>
                </a:ln>
                <a:solidFill>
                  <a:srgbClr val="009900"/>
                </a:solidFill>
                <a:latin typeface="Georgia" panose="02040502050405020303" pitchFamily="18" charset="0"/>
              </a:rPr>
              <a:t>ДИНАМИКА ОХВАТА</a:t>
            </a:r>
          </a:p>
          <a:p>
            <a:pPr algn="ctr"/>
            <a:r>
              <a:rPr lang="ru-RU" sz="1600" b="1" dirty="0">
                <a:ln w="3175">
                  <a:solidFill>
                    <a:srgbClr val="006600"/>
                  </a:solidFill>
                </a:ln>
                <a:solidFill>
                  <a:srgbClr val="009900"/>
                </a:solidFill>
                <a:latin typeface="Georgia" panose="02040502050405020303" pitchFamily="18" charset="0"/>
              </a:rPr>
              <a:t>дополнительным образованием </a:t>
            </a:r>
          </a:p>
          <a:p>
            <a:pPr algn="ctr"/>
            <a:r>
              <a:rPr lang="ru-RU" sz="1600" b="1" dirty="0">
                <a:ln w="3175">
                  <a:solidFill>
                    <a:srgbClr val="006600"/>
                  </a:solidFill>
                </a:ln>
                <a:solidFill>
                  <a:srgbClr val="009900"/>
                </a:solidFill>
                <a:latin typeface="Georgia" panose="02040502050405020303" pitchFamily="18" charset="0"/>
              </a:rPr>
              <a:t>детей в возрасте от 5 до 18 лет </a:t>
            </a:r>
          </a:p>
          <a:p>
            <a:pPr algn="ctr"/>
            <a:r>
              <a:rPr lang="ru-RU" sz="1600" b="1" dirty="0">
                <a:ln w="3175">
                  <a:solidFill>
                    <a:srgbClr val="006600"/>
                  </a:solidFill>
                </a:ln>
                <a:solidFill>
                  <a:srgbClr val="009900"/>
                </a:solidFill>
                <a:latin typeface="Georgia" panose="02040502050405020303" pitchFamily="18" charset="0"/>
              </a:rPr>
              <a:t>в городском округе Судак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F8B34FD-D249-4C99-919E-06BC854D4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339" y="186878"/>
            <a:ext cx="1152244" cy="938865"/>
          </a:xfrm>
          <a:prstGeom prst="rect">
            <a:avLst/>
          </a:prstGeom>
        </p:spPr>
      </p:pic>
      <p:sp>
        <p:nvSpPr>
          <p:cNvPr id="19" name="AutoShape 5">
            <a:extLst>
              <a:ext uri="{FF2B5EF4-FFF2-40B4-BE49-F238E27FC236}">
                <a16:creationId xmlns:a16="http://schemas.microsoft.com/office/drawing/2014/main" id="{A65FBD10-E8AF-47B1-888D-24BAFEFDD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271" y="5325816"/>
            <a:ext cx="863488" cy="1007932"/>
          </a:xfrm>
          <a:prstGeom prst="roundRect">
            <a:avLst>
              <a:gd name="adj" fmla="val 181"/>
            </a:avLst>
          </a:prstGeom>
          <a:solidFill>
            <a:srgbClr val="FF420E"/>
          </a:solidFill>
          <a:ln w="9525">
            <a:solidFill>
              <a:srgbClr val="80808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-61192" rIns="89988" bIns="44994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r>
              <a:rPr lang="ru-RU" altLang="ru-RU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489   </a:t>
            </a: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r>
              <a:rPr lang="ru-RU" altLang="ru-RU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</a:t>
            </a: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Июль</a:t>
            </a: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2021</a:t>
            </a:r>
          </a:p>
        </p:txBody>
      </p:sp>
      <p:sp>
        <p:nvSpPr>
          <p:cNvPr id="20" name="AutoShape 6">
            <a:extLst>
              <a:ext uri="{FF2B5EF4-FFF2-40B4-BE49-F238E27FC236}">
                <a16:creationId xmlns:a16="http://schemas.microsoft.com/office/drawing/2014/main" id="{0E1E99F4-FA5B-4A25-BF00-20818BAFF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9996" y="3814713"/>
            <a:ext cx="863488" cy="2519035"/>
          </a:xfrm>
          <a:prstGeom prst="roundRect">
            <a:avLst>
              <a:gd name="adj" fmla="val 181"/>
            </a:avLst>
          </a:prstGeom>
          <a:solidFill>
            <a:srgbClr val="FFD320"/>
          </a:solidFill>
          <a:ln w="9525">
            <a:solidFill>
              <a:srgbClr val="80808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44994" rIns="89988" bIns="44994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r>
              <a:rPr lang="ru-RU" altLang="ru-RU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1878</a:t>
            </a: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endParaRPr lang="ru-RU" altLang="ru-RU" b="1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Октябрь</a:t>
            </a: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2021</a:t>
            </a:r>
          </a:p>
        </p:txBody>
      </p:sp>
      <p:sp>
        <p:nvSpPr>
          <p:cNvPr id="21" name="AutoShape 7">
            <a:extLst>
              <a:ext uri="{FF2B5EF4-FFF2-40B4-BE49-F238E27FC236}">
                <a16:creationId xmlns:a16="http://schemas.microsoft.com/office/drawing/2014/main" id="{46133557-DF6E-4FF1-A82F-451859590B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5090" y="4390901"/>
            <a:ext cx="863488" cy="1944434"/>
          </a:xfrm>
          <a:prstGeom prst="roundRect">
            <a:avLst>
              <a:gd name="adj" fmla="val 181"/>
            </a:avLst>
          </a:prstGeom>
          <a:solidFill>
            <a:srgbClr val="FFD320"/>
          </a:solidFill>
          <a:ln w="9525">
            <a:solidFill>
              <a:srgbClr val="80808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44994" rIns="89988" bIns="44994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r>
              <a:rPr lang="ru-RU" altLang="ru-RU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1678</a:t>
            </a: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endParaRPr lang="ru-RU" altLang="ru-RU" b="1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Август</a:t>
            </a: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2021</a:t>
            </a:r>
          </a:p>
        </p:txBody>
      </p:sp>
      <p:sp>
        <p:nvSpPr>
          <p:cNvPr id="22" name="AutoShape 8">
            <a:extLst>
              <a:ext uri="{FF2B5EF4-FFF2-40B4-BE49-F238E27FC236}">
                <a16:creationId xmlns:a16="http://schemas.microsoft.com/office/drawing/2014/main" id="{1E4B74BC-7089-4A0D-865B-ACD027B49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1749" y="3886142"/>
            <a:ext cx="863488" cy="2447606"/>
          </a:xfrm>
          <a:prstGeom prst="roundRect">
            <a:avLst>
              <a:gd name="adj" fmla="val 181"/>
            </a:avLst>
          </a:prstGeom>
          <a:solidFill>
            <a:srgbClr val="FFD320"/>
          </a:solidFill>
          <a:ln w="9525">
            <a:solidFill>
              <a:srgbClr val="80808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44994" rIns="89988" bIns="44994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r>
              <a:rPr lang="ru-RU" altLang="ru-RU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1839</a:t>
            </a: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endParaRPr lang="ru-RU" altLang="ru-RU" b="1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Сентябрь</a:t>
            </a: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2021</a:t>
            </a:r>
          </a:p>
        </p:txBody>
      </p:sp>
      <p:sp>
        <p:nvSpPr>
          <p:cNvPr id="23" name="AutoShape 9">
            <a:extLst>
              <a:ext uri="{FF2B5EF4-FFF2-40B4-BE49-F238E27FC236}">
                <a16:creationId xmlns:a16="http://schemas.microsoft.com/office/drawing/2014/main" id="{70252604-B78D-40A7-8587-2AA00D558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8244" y="2302023"/>
            <a:ext cx="936503" cy="4031725"/>
          </a:xfrm>
          <a:prstGeom prst="roundRect">
            <a:avLst>
              <a:gd name="adj" fmla="val 167"/>
            </a:avLst>
          </a:prstGeom>
          <a:solidFill>
            <a:srgbClr val="579D1C"/>
          </a:solidFill>
          <a:ln w="9525">
            <a:solidFill>
              <a:srgbClr val="80808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44994" rIns="89988" bIns="44994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r>
              <a:rPr lang="ru-RU" altLang="ru-RU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3180</a:t>
            </a: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endParaRPr lang="ru-RU" altLang="ru-RU" b="1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Ноябрь</a:t>
            </a: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2021</a:t>
            </a:r>
          </a:p>
        </p:txBody>
      </p:sp>
      <p:sp>
        <p:nvSpPr>
          <p:cNvPr id="24" name="AutoShape 10">
            <a:extLst>
              <a:ext uri="{FF2B5EF4-FFF2-40B4-BE49-F238E27FC236}">
                <a16:creationId xmlns:a16="http://schemas.microsoft.com/office/drawing/2014/main" id="{389B7337-93A8-436D-AB79-F3E68AF18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9347" y="1943294"/>
            <a:ext cx="936503" cy="4392040"/>
          </a:xfrm>
          <a:prstGeom prst="roundRect">
            <a:avLst>
              <a:gd name="adj" fmla="val 167"/>
            </a:avLst>
          </a:prstGeom>
          <a:solidFill>
            <a:srgbClr val="579D1C"/>
          </a:solidFill>
          <a:ln w="9525">
            <a:solidFill>
              <a:srgbClr val="80808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44994" rIns="89988" bIns="44994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r>
              <a:rPr lang="ru-RU" altLang="ru-RU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3665</a:t>
            </a: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endParaRPr lang="ru-RU" altLang="ru-RU" b="1" dirty="0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Декабрь</a:t>
            </a:r>
          </a:p>
          <a:p>
            <a:pPr algn="ctr" defTabSz="914309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2021</a:t>
            </a:r>
          </a:p>
        </p:txBody>
      </p:sp>
      <p:sp>
        <p:nvSpPr>
          <p:cNvPr id="13" name="Заголовок 3">
            <a:extLst>
              <a:ext uri="{FF2B5EF4-FFF2-40B4-BE49-F238E27FC236}">
                <a16:creationId xmlns:a16="http://schemas.microsoft.com/office/drawing/2014/main" id="{01A38A0F-5A65-42DC-816E-C9C64778A5B6}"/>
              </a:ext>
            </a:extLst>
          </p:cNvPr>
          <p:cNvSpPr txBox="1">
            <a:spLocks/>
          </p:cNvSpPr>
          <p:nvPr/>
        </p:nvSpPr>
        <p:spPr>
          <a:xfrm>
            <a:off x="9365948" y="3502865"/>
            <a:ext cx="2590782" cy="8863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i="1" dirty="0">
                <a:solidFill>
                  <a:srgbClr val="0000FF"/>
                </a:solidFill>
                <a:latin typeface="Georgia" panose="02040502050405020303" pitchFamily="18" charset="0"/>
              </a:rPr>
              <a:t>По данным Росстата,</a:t>
            </a:r>
          </a:p>
          <a:p>
            <a:pPr algn="ctr"/>
            <a:r>
              <a:rPr lang="ru-RU" sz="1800" i="1" dirty="0">
                <a:solidFill>
                  <a:srgbClr val="0000FF"/>
                </a:solidFill>
                <a:latin typeface="Georgia" panose="02040502050405020303" pitchFamily="18" charset="0"/>
              </a:rPr>
              <a:t> в городском округе Судак проживает </a:t>
            </a:r>
          </a:p>
          <a:p>
            <a:pPr algn="ctr"/>
            <a:r>
              <a:rPr lang="ru-RU" sz="1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5 297 </a:t>
            </a:r>
            <a:r>
              <a:rPr lang="ru-RU" sz="1800" i="1" dirty="0">
                <a:solidFill>
                  <a:srgbClr val="0000FF"/>
                </a:solidFill>
                <a:latin typeface="Georgia" panose="02040502050405020303" pitchFamily="18" charset="0"/>
              </a:rPr>
              <a:t>детей</a:t>
            </a:r>
          </a:p>
        </p:txBody>
      </p:sp>
      <p:sp>
        <p:nvSpPr>
          <p:cNvPr id="16" name="Заголовок 3">
            <a:extLst>
              <a:ext uri="{FF2B5EF4-FFF2-40B4-BE49-F238E27FC236}">
                <a16:creationId xmlns:a16="http://schemas.microsoft.com/office/drawing/2014/main" id="{331765CF-13F9-4B67-81AE-58C31432DD71}"/>
              </a:ext>
            </a:extLst>
          </p:cNvPr>
          <p:cNvSpPr txBox="1">
            <a:spLocks/>
          </p:cNvSpPr>
          <p:nvPr/>
        </p:nvSpPr>
        <p:spPr>
          <a:xfrm>
            <a:off x="2623500" y="3972484"/>
            <a:ext cx="828568" cy="544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i="1" dirty="0">
                <a:latin typeface="Georgia" panose="02040502050405020303" pitchFamily="18" charset="0"/>
              </a:rPr>
              <a:t>31 %</a:t>
            </a:r>
          </a:p>
        </p:txBody>
      </p:sp>
      <p:sp>
        <p:nvSpPr>
          <p:cNvPr id="17" name="Заголовок 3">
            <a:extLst>
              <a:ext uri="{FF2B5EF4-FFF2-40B4-BE49-F238E27FC236}">
                <a16:creationId xmlns:a16="http://schemas.microsoft.com/office/drawing/2014/main" id="{211567AF-1131-481B-ACFE-F7E0EB0F79F0}"/>
              </a:ext>
            </a:extLst>
          </p:cNvPr>
          <p:cNvSpPr txBox="1">
            <a:spLocks/>
          </p:cNvSpPr>
          <p:nvPr/>
        </p:nvSpPr>
        <p:spPr>
          <a:xfrm>
            <a:off x="1391528" y="4823169"/>
            <a:ext cx="828568" cy="502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i="1" dirty="0">
                <a:latin typeface="Georgia" panose="02040502050405020303" pitchFamily="18" charset="0"/>
              </a:rPr>
              <a:t>9 %</a:t>
            </a:r>
          </a:p>
        </p:txBody>
      </p:sp>
      <p:sp>
        <p:nvSpPr>
          <p:cNvPr id="18" name="Заголовок 3">
            <a:extLst>
              <a:ext uri="{FF2B5EF4-FFF2-40B4-BE49-F238E27FC236}">
                <a16:creationId xmlns:a16="http://schemas.microsoft.com/office/drawing/2014/main" id="{FC114165-4C7E-4BC4-837E-8C6860D84B7D}"/>
              </a:ext>
            </a:extLst>
          </p:cNvPr>
          <p:cNvSpPr txBox="1">
            <a:spLocks/>
          </p:cNvSpPr>
          <p:nvPr/>
        </p:nvSpPr>
        <p:spPr>
          <a:xfrm>
            <a:off x="4083342" y="3365946"/>
            <a:ext cx="828568" cy="5201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i="1" dirty="0">
                <a:latin typeface="Georgia" panose="02040502050405020303" pitchFamily="18" charset="0"/>
              </a:rPr>
              <a:t>35 %</a:t>
            </a:r>
          </a:p>
        </p:txBody>
      </p:sp>
      <p:sp>
        <p:nvSpPr>
          <p:cNvPr id="25" name="Заголовок 3">
            <a:extLst>
              <a:ext uri="{FF2B5EF4-FFF2-40B4-BE49-F238E27FC236}">
                <a16:creationId xmlns:a16="http://schemas.microsoft.com/office/drawing/2014/main" id="{16BB0918-43F9-4AF8-A1CE-7B9F123D9062}"/>
              </a:ext>
            </a:extLst>
          </p:cNvPr>
          <p:cNvSpPr txBox="1">
            <a:spLocks/>
          </p:cNvSpPr>
          <p:nvPr/>
        </p:nvSpPr>
        <p:spPr>
          <a:xfrm>
            <a:off x="5421243" y="3258550"/>
            <a:ext cx="828568" cy="561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i="1" dirty="0">
                <a:latin typeface="Georgia" panose="02040502050405020303" pitchFamily="18" charset="0"/>
              </a:rPr>
              <a:t>35 %</a:t>
            </a:r>
          </a:p>
        </p:txBody>
      </p:sp>
      <p:sp>
        <p:nvSpPr>
          <p:cNvPr id="26" name="Заголовок 3">
            <a:extLst>
              <a:ext uri="{FF2B5EF4-FFF2-40B4-BE49-F238E27FC236}">
                <a16:creationId xmlns:a16="http://schemas.microsoft.com/office/drawing/2014/main" id="{9C909D0D-CE62-4CE1-9299-E158C5D21FEA}"/>
              </a:ext>
            </a:extLst>
          </p:cNvPr>
          <p:cNvSpPr txBox="1">
            <a:spLocks/>
          </p:cNvSpPr>
          <p:nvPr/>
        </p:nvSpPr>
        <p:spPr>
          <a:xfrm>
            <a:off x="6802122" y="1617718"/>
            <a:ext cx="828568" cy="8863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i="1" dirty="0">
                <a:latin typeface="Georgia" panose="02040502050405020303" pitchFamily="18" charset="0"/>
              </a:rPr>
              <a:t>60 %</a:t>
            </a:r>
          </a:p>
        </p:txBody>
      </p:sp>
      <p:sp>
        <p:nvSpPr>
          <p:cNvPr id="27" name="Заголовок 3">
            <a:extLst>
              <a:ext uri="{FF2B5EF4-FFF2-40B4-BE49-F238E27FC236}">
                <a16:creationId xmlns:a16="http://schemas.microsoft.com/office/drawing/2014/main" id="{E2B4A54C-CB41-4C04-8766-0E2FA871F35C}"/>
              </a:ext>
            </a:extLst>
          </p:cNvPr>
          <p:cNvSpPr txBox="1">
            <a:spLocks/>
          </p:cNvSpPr>
          <p:nvPr/>
        </p:nvSpPr>
        <p:spPr>
          <a:xfrm>
            <a:off x="8302257" y="1293480"/>
            <a:ext cx="828568" cy="8863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i="1" dirty="0">
                <a:latin typeface="Georgia" panose="02040502050405020303" pitchFamily="18" charset="0"/>
              </a:rPr>
              <a:t>69 %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7740284A-612C-496F-A42D-57BCBA988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7449">
            <a:off x="3162206" y="907891"/>
            <a:ext cx="5117791" cy="1707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148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550467-D695-4979-9BFB-1457839A6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152" y="751033"/>
            <a:ext cx="9464751" cy="661158"/>
          </a:xfrm>
        </p:spPr>
        <p:txBody>
          <a:bodyPr/>
          <a:lstStyle/>
          <a:p>
            <a:pPr algn="ctr"/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Количество обучающихся детей по направленностям программ ДОД</a:t>
            </a:r>
            <a:endParaRPr lang="ru-RU" b="1" dirty="0">
              <a:solidFill>
                <a:srgbClr val="0033CC"/>
              </a:solidFill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238E6AE-1605-4992-A558-FEB15D1F36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4644095"/>
              </p:ext>
            </p:extLst>
          </p:nvPr>
        </p:nvGraphicFramePr>
        <p:xfrm>
          <a:off x="1567097" y="1062287"/>
          <a:ext cx="7176977" cy="5236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9C4AC5E8-AD4D-4988-A150-5E70C2257375}"/>
              </a:ext>
            </a:extLst>
          </p:cNvPr>
          <p:cNvSpPr txBox="1">
            <a:spLocks/>
          </p:cNvSpPr>
          <p:nvPr/>
        </p:nvSpPr>
        <p:spPr>
          <a:xfrm>
            <a:off x="317634" y="192692"/>
            <a:ext cx="4004109" cy="5390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rgbClr val="0070C0"/>
                </a:solidFill>
                <a:latin typeface="Georgia" panose="02040502050405020303" pitchFamily="18" charset="0"/>
              </a:rPr>
              <a:t>АНАЛИЗ ТЕКУЩЕЙ СИТУАЦИИ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CA3B8E8-2704-4F54-8FB9-ACD8EA662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184618"/>
              </p:ext>
            </p:extLst>
          </p:nvPr>
        </p:nvGraphicFramePr>
        <p:xfrm>
          <a:off x="8326144" y="4466528"/>
          <a:ext cx="3752442" cy="168973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59577">
                  <a:extLst>
                    <a:ext uri="{9D8B030D-6E8A-4147-A177-3AD203B41FA5}">
                      <a16:colId xmlns:a16="http://schemas.microsoft.com/office/drawing/2014/main" val="896457548"/>
                    </a:ext>
                  </a:extLst>
                </a:gridCol>
                <a:gridCol w="829339">
                  <a:extLst>
                    <a:ext uri="{9D8B030D-6E8A-4147-A177-3AD203B41FA5}">
                      <a16:colId xmlns:a16="http://schemas.microsoft.com/office/drawing/2014/main" val="3090969637"/>
                    </a:ext>
                  </a:extLst>
                </a:gridCol>
                <a:gridCol w="563526">
                  <a:extLst>
                    <a:ext uri="{9D8B030D-6E8A-4147-A177-3AD203B41FA5}">
                      <a16:colId xmlns:a16="http://schemas.microsoft.com/office/drawing/2014/main" val="3576257354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FF66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FF66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33CC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FF66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61401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33CC"/>
                          </a:solidFill>
                          <a:effectLst/>
                          <a:latin typeface="Arial Black" panose="020B0A04020102020204" pitchFamily="34" charset="0"/>
                        </a:rPr>
                        <a:t>  Техническая</a:t>
                      </a:r>
                      <a:endParaRPr lang="ru-RU" sz="1100" b="0" i="0" u="none" strike="noStrike" dirty="0">
                        <a:solidFill>
                          <a:srgbClr val="0033CC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33CC"/>
                          </a:solidFill>
                          <a:effectLst/>
                          <a:latin typeface="Arial Black" panose="020B0A04020102020204" pitchFamily="34" charset="0"/>
                        </a:rPr>
                        <a:t>805</a:t>
                      </a:r>
                      <a:endParaRPr lang="ru-RU" sz="1100" b="0" i="0" u="none" strike="noStrike" dirty="0">
                        <a:solidFill>
                          <a:srgbClr val="0033CC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 dirty="0">
                          <a:solidFill>
                            <a:srgbClr val="0033CC"/>
                          </a:solidFill>
                          <a:effectLst/>
                          <a:latin typeface="+mn-lt"/>
                        </a:rPr>
                        <a:t>13%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867977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33CC"/>
                          </a:solidFill>
                          <a:effectLst/>
                          <a:latin typeface="Arial Black" panose="020B0A04020102020204" pitchFamily="34" charset="0"/>
                        </a:rPr>
                        <a:t>  Естественнонаучная</a:t>
                      </a:r>
                      <a:endParaRPr lang="ru-RU" sz="1100" b="0" i="0" u="none" strike="noStrike" dirty="0">
                        <a:solidFill>
                          <a:srgbClr val="0033CC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33CC"/>
                          </a:solidFill>
                          <a:effectLst/>
                          <a:latin typeface="Arial Black" panose="020B0A04020102020204" pitchFamily="34" charset="0"/>
                        </a:rPr>
                        <a:t>1028</a:t>
                      </a:r>
                      <a:endParaRPr lang="ru-RU" sz="1100" b="0" i="0" u="none" strike="noStrike" dirty="0">
                        <a:solidFill>
                          <a:srgbClr val="0033CC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 dirty="0">
                          <a:solidFill>
                            <a:srgbClr val="0033CC"/>
                          </a:solidFill>
                          <a:effectLst/>
                          <a:latin typeface="+mn-lt"/>
                        </a:rPr>
                        <a:t>17%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285456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33CC"/>
                          </a:solidFill>
                          <a:effectLst/>
                          <a:latin typeface="Arial Black" panose="020B0A04020102020204" pitchFamily="34" charset="0"/>
                        </a:rPr>
                        <a:t>  Туристско-краеведческая</a:t>
                      </a:r>
                      <a:endParaRPr lang="ru-RU" sz="1100" b="0" i="0" u="none" strike="noStrike" dirty="0">
                        <a:solidFill>
                          <a:srgbClr val="0033CC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33CC"/>
                          </a:solidFill>
                          <a:effectLst/>
                          <a:latin typeface="Arial Black" panose="020B0A04020102020204" pitchFamily="34" charset="0"/>
                        </a:rPr>
                        <a:t>328</a:t>
                      </a:r>
                      <a:endParaRPr lang="ru-RU" sz="1100" b="0" i="0" u="none" strike="noStrike" dirty="0">
                        <a:solidFill>
                          <a:srgbClr val="0033CC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 dirty="0">
                          <a:solidFill>
                            <a:srgbClr val="0033CC"/>
                          </a:solidFill>
                          <a:effectLst/>
                          <a:latin typeface="+mn-lt"/>
                        </a:rPr>
                        <a:t>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969049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33CC"/>
                          </a:solidFill>
                          <a:effectLst/>
                          <a:latin typeface="Arial Black" panose="020B0A04020102020204" pitchFamily="34" charset="0"/>
                        </a:rPr>
                        <a:t>  Художественная</a:t>
                      </a:r>
                      <a:endParaRPr lang="ru-RU" sz="1100" b="0" i="0" u="none" strike="noStrike" dirty="0">
                        <a:solidFill>
                          <a:srgbClr val="0033CC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33CC"/>
                          </a:solidFill>
                          <a:effectLst/>
                          <a:latin typeface="Arial Black" panose="020B0A04020102020204" pitchFamily="34" charset="0"/>
                        </a:rPr>
                        <a:t>2002</a:t>
                      </a:r>
                      <a:endParaRPr lang="ru-RU" sz="1100" b="0" i="0" u="none" strike="noStrike" dirty="0">
                        <a:solidFill>
                          <a:srgbClr val="0033CC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 dirty="0">
                          <a:solidFill>
                            <a:srgbClr val="0033CC"/>
                          </a:solidFill>
                          <a:effectLst/>
                          <a:latin typeface="+mn-lt"/>
                        </a:rPr>
                        <a:t>32%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92247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33CC"/>
                          </a:solidFill>
                          <a:effectLst/>
                          <a:latin typeface="Arial Black" panose="020B0A04020102020204" pitchFamily="34" charset="0"/>
                        </a:rPr>
                        <a:t>  Социально-гуманитарная</a:t>
                      </a:r>
                      <a:endParaRPr lang="ru-RU" sz="1100" b="0" i="0" u="none" strike="noStrike" dirty="0">
                        <a:solidFill>
                          <a:srgbClr val="0033CC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33CC"/>
                          </a:solidFill>
                          <a:effectLst/>
                          <a:latin typeface="Arial Black" panose="020B0A04020102020204" pitchFamily="34" charset="0"/>
                        </a:rPr>
                        <a:t>1271</a:t>
                      </a:r>
                      <a:endParaRPr lang="ru-RU" sz="1100" b="0" i="0" u="none" strike="noStrike" dirty="0">
                        <a:solidFill>
                          <a:srgbClr val="0033CC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 dirty="0">
                          <a:solidFill>
                            <a:srgbClr val="0033CC"/>
                          </a:solidFill>
                          <a:effectLst/>
                          <a:latin typeface="+mn-lt"/>
                        </a:rPr>
                        <a:t>21%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631049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u="none" strike="noStrike" dirty="0">
                          <a:solidFill>
                            <a:srgbClr val="0033CC"/>
                          </a:solidFill>
                          <a:effectLst/>
                          <a:latin typeface="Arial Black" panose="020B0A04020102020204" pitchFamily="34" charset="0"/>
                        </a:rPr>
                        <a:t>  Физкультурно-спортивная</a:t>
                      </a:r>
                      <a:endParaRPr lang="ru-RU" sz="1100" b="0" i="0" u="none" strike="noStrike" dirty="0">
                        <a:solidFill>
                          <a:srgbClr val="0033CC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rgbClr val="0033CC"/>
                          </a:solidFill>
                          <a:effectLst/>
                          <a:latin typeface="Arial Black" panose="020B0A04020102020204" pitchFamily="34" charset="0"/>
                        </a:rPr>
                        <a:t>731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 dirty="0">
                          <a:solidFill>
                            <a:srgbClr val="0033CC"/>
                          </a:solidFill>
                          <a:effectLst/>
                          <a:latin typeface="+mn-lt"/>
                        </a:rPr>
                        <a:t>12%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403343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solidFill>
                            <a:srgbClr val="FF6600"/>
                          </a:solidFill>
                          <a:effectLst/>
                          <a:latin typeface="Arial Black" panose="020B0A04020102020204" pitchFamily="34" charset="0"/>
                        </a:rPr>
                        <a:t>                                       ВСЕГО</a:t>
                      </a:r>
                      <a:endParaRPr lang="ru-RU" sz="1100" b="1" i="0" u="none" strike="noStrike" dirty="0">
                        <a:solidFill>
                          <a:srgbClr val="FF66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solidFill>
                            <a:srgbClr val="FF6600"/>
                          </a:solidFill>
                          <a:effectLst/>
                          <a:latin typeface="Arial Black" panose="020B0A04020102020204" pitchFamily="34" charset="0"/>
                        </a:rPr>
                        <a:t>6165</a:t>
                      </a:r>
                      <a:endParaRPr lang="ru-RU" sz="1100" b="1" i="0" u="none" strike="noStrike" dirty="0">
                        <a:solidFill>
                          <a:srgbClr val="FF66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FF66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64917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8984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1000">
              <a:srgbClr val="DFE7F5"/>
            </a:gs>
            <a:gs pos="31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>
            <a:extLst>
              <a:ext uri="{FF2B5EF4-FFF2-40B4-BE49-F238E27FC236}">
                <a16:creationId xmlns:a16="http://schemas.microsoft.com/office/drawing/2014/main" id="{C4001821-2261-468C-A313-52FAA8900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6409" y="210983"/>
            <a:ext cx="1149175" cy="940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A2504AA-89FE-46D8-85EA-AD394E6C8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634" y="211756"/>
            <a:ext cx="4004109" cy="539015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0070C0"/>
                </a:solidFill>
                <a:latin typeface="Georgia" panose="02040502050405020303" pitchFamily="18" charset="0"/>
              </a:rPr>
              <a:t>АНАЛИЗ ТЕКУЩЕЙ СИТУАЦИИ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C15FD3AB-4C20-4EA1-8672-F759D67DED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16953" y="1016112"/>
            <a:ext cx="6558093" cy="495879"/>
          </a:xfrm>
        </p:spPr>
        <p:txBody>
          <a:bodyPr>
            <a:normAutofit fontScale="77500" lnSpcReduction="20000"/>
          </a:bodyPr>
          <a:lstStyle/>
          <a:p>
            <a:r>
              <a:rPr lang="ru-RU" sz="1900" b="1" dirty="0">
                <a:solidFill>
                  <a:srgbClr val="0033CC"/>
                </a:solidFill>
                <a:latin typeface="Georgia" panose="02040502050405020303" pitchFamily="18" charset="0"/>
              </a:rPr>
              <a:t>Количество программ ДОД в городском округе Судак – </a:t>
            </a:r>
            <a:r>
              <a:rPr lang="ru-RU" sz="2800" b="1" dirty="0">
                <a:solidFill>
                  <a:srgbClr val="0033CC"/>
                </a:solidFill>
                <a:latin typeface="Georgia" panose="02040502050405020303" pitchFamily="18" charset="0"/>
              </a:rPr>
              <a:t>168</a:t>
            </a:r>
          </a:p>
          <a:p>
            <a:endParaRPr lang="ru-RU" b="1" u="sng" dirty="0">
              <a:solidFill>
                <a:srgbClr val="0033CC"/>
              </a:solidFill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3DE77216-493C-48C8-BF01-0EF37F43C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1373" y="1512793"/>
            <a:ext cx="9463816" cy="644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492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249238" algn="l"/>
                <a:tab pos="696913" algn="l"/>
                <a:tab pos="1146175" algn="l"/>
                <a:tab pos="1595438" algn="l"/>
                <a:tab pos="2044700" algn="l"/>
                <a:tab pos="2493963" algn="l"/>
                <a:tab pos="2943225" algn="l"/>
                <a:tab pos="3392488" algn="l"/>
                <a:tab pos="3841750" algn="l"/>
                <a:tab pos="4291013" algn="l"/>
                <a:tab pos="4740275" algn="l"/>
                <a:tab pos="5189538" algn="l"/>
                <a:tab pos="5638800" algn="l"/>
                <a:tab pos="6088063" algn="l"/>
                <a:tab pos="6537325" algn="l"/>
                <a:tab pos="6986588" algn="l"/>
                <a:tab pos="7435850" algn="l"/>
                <a:tab pos="7885113" algn="l"/>
                <a:tab pos="8334375" algn="l"/>
                <a:tab pos="8783638" algn="l"/>
                <a:tab pos="9232900" algn="l"/>
                <a:tab pos="94107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49238" algn="l"/>
                <a:tab pos="696913" algn="l"/>
                <a:tab pos="1146175" algn="l"/>
                <a:tab pos="1595438" algn="l"/>
                <a:tab pos="2044700" algn="l"/>
                <a:tab pos="2493963" algn="l"/>
                <a:tab pos="2943225" algn="l"/>
                <a:tab pos="3392488" algn="l"/>
                <a:tab pos="3841750" algn="l"/>
                <a:tab pos="4291013" algn="l"/>
                <a:tab pos="4740275" algn="l"/>
                <a:tab pos="5189538" algn="l"/>
                <a:tab pos="5638800" algn="l"/>
                <a:tab pos="6088063" algn="l"/>
                <a:tab pos="6537325" algn="l"/>
                <a:tab pos="6986588" algn="l"/>
                <a:tab pos="7435850" algn="l"/>
                <a:tab pos="7885113" algn="l"/>
                <a:tab pos="8334375" algn="l"/>
                <a:tab pos="8783638" algn="l"/>
                <a:tab pos="9232900" algn="l"/>
                <a:tab pos="94107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49238" algn="l"/>
                <a:tab pos="696913" algn="l"/>
                <a:tab pos="1146175" algn="l"/>
                <a:tab pos="1595438" algn="l"/>
                <a:tab pos="2044700" algn="l"/>
                <a:tab pos="2493963" algn="l"/>
                <a:tab pos="2943225" algn="l"/>
                <a:tab pos="3392488" algn="l"/>
                <a:tab pos="3841750" algn="l"/>
                <a:tab pos="4291013" algn="l"/>
                <a:tab pos="4740275" algn="l"/>
                <a:tab pos="5189538" algn="l"/>
                <a:tab pos="5638800" algn="l"/>
                <a:tab pos="6088063" algn="l"/>
                <a:tab pos="6537325" algn="l"/>
                <a:tab pos="6986588" algn="l"/>
                <a:tab pos="7435850" algn="l"/>
                <a:tab pos="7885113" algn="l"/>
                <a:tab pos="8334375" algn="l"/>
                <a:tab pos="8783638" algn="l"/>
                <a:tab pos="9232900" algn="l"/>
                <a:tab pos="9410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49238" algn="l"/>
                <a:tab pos="696913" algn="l"/>
                <a:tab pos="1146175" algn="l"/>
                <a:tab pos="1595438" algn="l"/>
                <a:tab pos="2044700" algn="l"/>
                <a:tab pos="2493963" algn="l"/>
                <a:tab pos="2943225" algn="l"/>
                <a:tab pos="3392488" algn="l"/>
                <a:tab pos="3841750" algn="l"/>
                <a:tab pos="4291013" algn="l"/>
                <a:tab pos="4740275" algn="l"/>
                <a:tab pos="5189538" algn="l"/>
                <a:tab pos="5638800" algn="l"/>
                <a:tab pos="6088063" algn="l"/>
                <a:tab pos="6537325" algn="l"/>
                <a:tab pos="6986588" algn="l"/>
                <a:tab pos="7435850" algn="l"/>
                <a:tab pos="7885113" algn="l"/>
                <a:tab pos="8334375" algn="l"/>
                <a:tab pos="8783638" algn="l"/>
                <a:tab pos="9232900" algn="l"/>
                <a:tab pos="9410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49238" algn="l"/>
                <a:tab pos="696913" algn="l"/>
                <a:tab pos="1146175" algn="l"/>
                <a:tab pos="1595438" algn="l"/>
                <a:tab pos="2044700" algn="l"/>
                <a:tab pos="2493963" algn="l"/>
                <a:tab pos="2943225" algn="l"/>
                <a:tab pos="3392488" algn="l"/>
                <a:tab pos="3841750" algn="l"/>
                <a:tab pos="4291013" algn="l"/>
                <a:tab pos="4740275" algn="l"/>
                <a:tab pos="5189538" algn="l"/>
                <a:tab pos="5638800" algn="l"/>
                <a:tab pos="6088063" algn="l"/>
                <a:tab pos="6537325" algn="l"/>
                <a:tab pos="6986588" algn="l"/>
                <a:tab pos="7435850" algn="l"/>
                <a:tab pos="7885113" algn="l"/>
                <a:tab pos="8334375" algn="l"/>
                <a:tab pos="8783638" algn="l"/>
                <a:tab pos="9232900" algn="l"/>
                <a:tab pos="9410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49238" algn="l"/>
                <a:tab pos="696913" algn="l"/>
                <a:tab pos="1146175" algn="l"/>
                <a:tab pos="1595438" algn="l"/>
                <a:tab pos="2044700" algn="l"/>
                <a:tab pos="2493963" algn="l"/>
                <a:tab pos="2943225" algn="l"/>
                <a:tab pos="3392488" algn="l"/>
                <a:tab pos="3841750" algn="l"/>
                <a:tab pos="4291013" algn="l"/>
                <a:tab pos="4740275" algn="l"/>
                <a:tab pos="5189538" algn="l"/>
                <a:tab pos="5638800" algn="l"/>
                <a:tab pos="6088063" algn="l"/>
                <a:tab pos="6537325" algn="l"/>
                <a:tab pos="6986588" algn="l"/>
                <a:tab pos="7435850" algn="l"/>
                <a:tab pos="7885113" algn="l"/>
                <a:tab pos="8334375" algn="l"/>
                <a:tab pos="8783638" algn="l"/>
                <a:tab pos="9232900" algn="l"/>
                <a:tab pos="9410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49238" algn="l"/>
                <a:tab pos="696913" algn="l"/>
                <a:tab pos="1146175" algn="l"/>
                <a:tab pos="1595438" algn="l"/>
                <a:tab pos="2044700" algn="l"/>
                <a:tab pos="2493963" algn="l"/>
                <a:tab pos="2943225" algn="l"/>
                <a:tab pos="3392488" algn="l"/>
                <a:tab pos="3841750" algn="l"/>
                <a:tab pos="4291013" algn="l"/>
                <a:tab pos="4740275" algn="l"/>
                <a:tab pos="5189538" algn="l"/>
                <a:tab pos="5638800" algn="l"/>
                <a:tab pos="6088063" algn="l"/>
                <a:tab pos="6537325" algn="l"/>
                <a:tab pos="6986588" algn="l"/>
                <a:tab pos="7435850" algn="l"/>
                <a:tab pos="7885113" algn="l"/>
                <a:tab pos="8334375" algn="l"/>
                <a:tab pos="8783638" algn="l"/>
                <a:tab pos="9232900" algn="l"/>
                <a:tab pos="9410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49238" algn="l"/>
                <a:tab pos="696913" algn="l"/>
                <a:tab pos="1146175" algn="l"/>
                <a:tab pos="1595438" algn="l"/>
                <a:tab pos="2044700" algn="l"/>
                <a:tab pos="2493963" algn="l"/>
                <a:tab pos="2943225" algn="l"/>
                <a:tab pos="3392488" algn="l"/>
                <a:tab pos="3841750" algn="l"/>
                <a:tab pos="4291013" algn="l"/>
                <a:tab pos="4740275" algn="l"/>
                <a:tab pos="5189538" algn="l"/>
                <a:tab pos="5638800" algn="l"/>
                <a:tab pos="6088063" algn="l"/>
                <a:tab pos="6537325" algn="l"/>
                <a:tab pos="6986588" algn="l"/>
                <a:tab pos="7435850" algn="l"/>
                <a:tab pos="7885113" algn="l"/>
                <a:tab pos="8334375" algn="l"/>
                <a:tab pos="8783638" algn="l"/>
                <a:tab pos="9232900" algn="l"/>
                <a:tab pos="9410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49238" algn="l"/>
                <a:tab pos="696913" algn="l"/>
                <a:tab pos="1146175" algn="l"/>
                <a:tab pos="1595438" algn="l"/>
                <a:tab pos="2044700" algn="l"/>
                <a:tab pos="2493963" algn="l"/>
                <a:tab pos="2943225" algn="l"/>
                <a:tab pos="3392488" algn="l"/>
                <a:tab pos="3841750" algn="l"/>
                <a:tab pos="4291013" algn="l"/>
                <a:tab pos="4740275" algn="l"/>
                <a:tab pos="5189538" algn="l"/>
                <a:tab pos="5638800" algn="l"/>
                <a:tab pos="6088063" algn="l"/>
                <a:tab pos="6537325" algn="l"/>
                <a:tab pos="6986588" algn="l"/>
                <a:tab pos="7435850" algn="l"/>
                <a:tab pos="7885113" algn="l"/>
                <a:tab pos="8334375" algn="l"/>
                <a:tab pos="8783638" algn="l"/>
                <a:tab pos="9232900" algn="l"/>
                <a:tab pos="9410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rPr>
              <a:t>Программы ДОД в разрезе направленностей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</a:rPr>
              <a:t>(АИС «Навигатор дополнительного образования Республики Крым»):</a:t>
            </a:r>
          </a:p>
        </p:txBody>
      </p:sp>
      <p:pic>
        <p:nvPicPr>
          <p:cNvPr id="20" name="Picture 10">
            <a:extLst>
              <a:ext uri="{FF2B5EF4-FFF2-40B4-BE49-F238E27FC236}">
                <a16:creationId xmlns:a16="http://schemas.microsoft.com/office/drawing/2014/main" id="{197265B6-174E-4C88-A2AD-3ED4C988B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397" y="5338414"/>
            <a:ext cx="1219200" cy="93345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" name="Picture 11">
            <a:extLst>
              <a:ext uri="{FF2B5EF4-FFF2-40B4-BE49-F238E27FC236}">
                <a16:creationId xmlns:a16="http://schemas.microsoft.com/office/drawing/2014/main" id="{64329F27-BCF4-4F86-9865-D6A02AB90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97" y="3744609"/>
            <a:ext cx="966788" cy="95726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" name="Picture 12">
            <a:extLst>
              <a:ext uri="{FF2B5EF4-FFF2-40B4-BE49-F238E27FC236}">
                <a16:creationId xmlns:a16="http://schemas.microsoft.com/office/drawing/2014/main" id="{4206F0E0-CFD4-4E2D-9EAD-6E3F60B56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21963">
            <a:off x="323389" y="1861460"/>
            <a:ext cx="1693862" cy="9525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" name="Picture 13">
            <a:extLst>
              <a:ext uri="{FF2B5EF4-FFF2-40B4-BE49-F238E27FC236}">
                <a16:creationId xmlns:a16="http://schemas.microsoft.com/office/drawing/2014/main" id="{BAE7BED6-B889-4ABD-926B-9D90CD514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6222" y="3858909"/>
            <a:ext cx="1784350" cy="84296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" name="Picture 14">
            <a:extLst>
              <a:ext uri="{FF2B5EF4-FFF2-40B4-BE49-F238E27FC236}">
                <a16:creationId xmlns:a16="http://schemas.microsoft.com/office/drawing/2014/main" id="{E4B58DA4-128C-461D-963F-1C7B277C8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3522">
            <a:off x="10117117" y="2233937"/>
            <a:ext cx="1644650" cy="8921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" name="Picture 15">
            <a:extLst>
              <a:ext uri="{FF2B5EF4-FFF2-40B4-BE49-F238E27FC236}">
                <a16:creationId xmlns:a16="http://schemas.microsoft.com/office/drawing/2014/main" id="{EB6256B4-71A2-4EBD-B616-956C4D25E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55" y="5014564"/>
            <a:ext cx="895350" cy="12573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0FD685A6-8DE2-489F-9B62-7F9C0C736C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9246203"/>
              </p:ext>
            </p:extLst>
          </p:nvPr>
        </p:nvGraphicFramePr>
        <p:xfrm>
          <a:off x="2156355" y="2393649"/>
          <a:ext cx="7879290" cy="4267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2325299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1000">
              <a:srgbClr val="DFE7F5"/>
            </a:gs>
            <a:gs pos="31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>
            <a:extLst>
              <a:ext uri="{FF2B5EF4-FFF2-40B4-BE49-F238E27FC236}">
                <a16:creationId xmlns:a16="http://schemas.microsoft.com/office/drawing/2014/main" id="{C4001821-2261-468C-A313-52FAA8900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5191" y="211756"/>
            <a:ext cx="1149175" cy="940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A2504AA-89FE-46D8-85EA-AD394E6C8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634" y="211756"/>
            <a:ext cx="4004109" cy="539015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0070C0"/>
                </a:solidFill>
                <a:latin typeface="Georgia" panose="02040502050405020303" pitchFamily="18" charset="0"/>
              </a:rPr>
              <a:t>АНАЛИЗ ТЕКУЩЕЙ СИТУАЦИИ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C15FD3AB-4C20-4EA1-8672-F759D67DED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4951" y="976147"/>
            <a:ext cx="6558093" cy="745680"/>
          </a:xfrm>
        </p:spPr>
        <p:txBody>
          <a:bodyPr>
            <a:normAutofit fontScale="77500" lnSpcReduction="20000"/>
          </a:bodyPr>
          <a:lstStyle/>
          <a:p>
            <a:r>
              <a:rPr lang="ru-RU" sz="1900" b="1" dirty="0">
                <a:latin typeface="Georgia" panose="02040502050405020303" pitchFamily="18" charset="0"/>
              </a:rPr>
              <a:t>Количество программ ДОД в городском округе Судак – </a:t>
            </a:r>
            <a:r>
              <a:rPr lang="ru-RU" sz="2800" b="1" dirty="0">
                <a:latin typeface="Georgia" panose="02040502050405020303" pitchFamily="18" charset="0"/>
              </a:rPr>
              <a:t>168, </a:t>
            </a:r>
          </a:p>
          <a:p>
            <a:r>
              <a:rPr lang="ru-RU" sz="1900" b="1" dirty="0">
                <a:latin typeface="Georgia" panose="02040502050405020303" pitchFamily="18" charset="0"/>
              </a:rPr>
              <a:t>в том числе реализуемых в сетевой форме </a:t>
            </a:r>
            <a:r>
              <a:rPr lang="ru-RU" sz="2800" b="1" dirty="0">
                <a:latin typeface="Georgia" panose="02040502050405020303" pitchFamily="18" charset="0"/>
              </a:rPr>
              <a:t>27</a:t>
            </a:r>
          </a:p>
          <a:p>
            <a:endParaRPr lang="ru-RU" b="1" u="sng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3DE77216-493C-48C8-BF01-0EF37F43C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9321" y="2155047"/>
            <a:ext cx="9463816" cy="644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492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249238" algn="l"/>
                <a:tab pos="696913" algn="l"/>
                <a:tab pos="1146175" algn="l"/>
                <a:tab pos="1595438" algn="l"/>
                <a:tab pos="2044700" algn="l"/>
                <a:tab pos="2493963" algn="l"/>
                <a:tab pos="2943225" algn="l"/>
                <a:tab pos="3392488" algn="l"/>
                <a:tab pos="3841750" algn="l"/>
                <a:tab pos="4291013" algn="l"/>
                <a:tab pos="4740275" algn="l"/>
                <a:tab pos="5189538" algn="l"/>
                <a:tab pos="5638800" algn="l"/>
                <a:tab pos="6088063" algn="l"/>
                <a:tab pos="6537325" algn="l"/>
                <a:tab pos="6986588" algn="l"/>
                <a:tab pos="7435850" algn="l"/>
                <a:tab pos="7885113" algn="l"/>
                <a:tab pos="8334375" algn="l"/>
                <a:tab pos="8783638" algn="l"/>
                <a:tab pos="9232900" algn="l"/>
                <a:tab pos="94107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49238" algn="l"/>
                <a:tab pos="696913" algn="l"/>
                <a:tab pos="1146175" algn="l"/>
                <a:tab pos="1595438" algn="l"/>
                <a:tab pos="2044700" algn="l"/>
                <a:tab pos="2493963" algn="l"/>
                <a:tab pos="2943225" algn="l"/>
                <a:tab pos="3392488" algn="l"/>
                <a:tab pos="3841750" algn="l"/>
                <a:tab pos="4291013" algn="l"/>
                <a:tab pos="4740275" algn="l"/>
                <a:tab pos="5189538" algn="l"/>
                <a:tab pos="5638800" algn="l"/>
                <a:tab pos="6088063" algn="l"/>
                <a:tab pos="6537325" algn="l"/>
                <a:tab pos="6986588" algn="l"/>
                <a:tab pos="7435850" algn="l"/>
                <a:tab pos="7885113" algn="l"/>
                <a:tab pos="8334375" algn="l"/>
                <a:tab pos="8783638" algn="l"/>
                <a:tab pos="9232900" algn="l"/>
                <a:tab pos="94107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49238" algn="l"/>
                <a:tab pos="696913" algn="l"/>
                <a:tab pos="1146175" algn="l"/>
                <a:tab pos="1595438" algn="l"/>
                <a:tab pos="2044700" algn="l"/>
                <a:tab pos="2493963" algn="l"/>
                <a:tab pos="2943225" algn="l"/>
                <a:tab pos="3392488" algn="l"/>
                <a:tab pos="3841750" algn="l"/>
                <a:tab pos="4291013" algn="l"/>
                <a:tab pos="4740275" algn="l"/>
                <a:tab pos="5189538" algn="l"/>
                <a:tab pos="5638800" algn="l"/>
                <a:tab pos="6088063" algn="l"/>
                <a:tab pos="6537325" algn="l"/>
                <a:tab pos="6986588" algn="l"/>
                <a:tab pos="7435850" algn="l"/>
                <a:tab pos="7885113" algn="l"/>
                <a:tab pos="8334375" algn="l"/>
                <a:tab pos="8783638" algn="l"/>
                <a:tab pos="9232900" algn="l"/>
                <a:tab pos="94107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49238" algn="l"/>
                <a:tab pos="696913" algn="l"/>
                <a:tab pos="1146175" algn="l"/>
                <a:tab pos="1595438" algn="l"/>
                <a:tab pos="2044700" algn="l"/>
                <a:tab pos="2493963" algn="l"/>
                <a:tab pos="2943225" algn="l"/>
                <a:tab pos="3392488" algn="l"/>
                <a:tab pos="3841750" algn="l"/>
                <a:tab pos="4291013" algn="l"/>
                <a:tab pos="4740275" algn="l"/>
                <a:tab pos="5189538" algn="l"/>
                <a:tab pos="5638800" algn="l"/>
                <a:tab pos="6088063" algn="l"/>
                <a:tab pos="6537325" algn="l"/>
                <a:tab pos="6986588" algn="l"/>
                <a:tab pos="7435850" algn="l"/>
                <a:tab pos="7885113" algn="l"/>
                <a:tab pos="8334375" algn="l"/>
                <a:tab pos="8783638" algn="l"/>
                <a:tab pos="9232900" algn="l"/>
                <a:tab pos="9410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249238" algn="l"/>
                <a:tab pos="696913" algn="l"/>
                <a:tab pos="1146175" algn="l"/>
                <a:tab pos="1595438" algn="l"/>
                <a:tab pos="2044700" algn="l"/>
                <a:tab pos="2493963" algn="l"/>
                <a:tab pos="2943225" algn="l"/>
                <a:tab pos="3392488" algn="l"/>
                <a:tab pos="3841750" algn="l"/>
                <a:tab pos="4291013" algn="l"/>
                <a:tab pos="4740275" algn="l"/>
                <a:tab pos="5189538" algn="l"/>
                <a:tab pos="5638800" algn="l"/>
                <a:tab pos="6088063" algn="l"/>
                <a:tab pos="6537325" algn="l"/>
                <a:tab pos="6986588" algn="l"/>
                <a:tab pos="7435850" algn="l"/>
                <a:tab pos="7885113" algn="l"/>
                <a:tab pos="8334375" algn="l"/>
                <a:tab pos="8783638" algn="l"/>
                <a:tab pos="9232900" algn="l"/>
                <a:tab pos="9410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49238" algn="l"/>
                <a:tab pos="696913" algn="l"/>
                <a:tab pos="1146175" algn="l"/>
                <a:tab pos="1595438" algn="l"/>
                <a:tab pos="2044700" algn="l"/>
                <a:tab pos="2493963" algn="l"/>
                <a:tab pos="2943225" algn="l"/>
                <a:tab pos="3392488" algn="l"/>
                <a:tab pos="3841750" algn="l"/>
                <a:tab pos="4291013" algn="l"/>
                <a:tab pos="4740275" algn="l"/>
                <a:tab pos="5189538" algn="l"/>
                <a:tab pos="5638800" algn="l"/>
                <a:tab pos="6088063" algn="l"/>
                <a:tab pos="6537325" algn="l"/>
                <a:tab pos="6986588" algn="l"/>
                <a:tab pos="7435850" algn="l"/>
                <a:tab pos="7885113" algn="l"/>
                <a:tab pos="8334375" algn="l"/>
                <a:tab pos="8783638" algn="l"/>
                <a:tab pos="9232900" algn="l"/>
                <a:tab pos="9410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49238" algn="l"/>
                <a:tab pos="696913" algn="l"/>
                <a:tab pos="1146175" algn="l"/>
                <a:tab pos="1595438" algn="l"/>
                <a:tab pos="2044700" algn="l"/>
                <a:tab pos="2493963" algn="l"/>
                <a:tab pos="2943225" algn="l"/>
                <a:tab pos="3392488" algn="l"/>
                <a:tab pos="3841750" algn="l"/>
                <a:tab pos="4291013" algn="l"/>
                <a:tab pos="4740275" algn="l"/>
                <a:tab pos="5189538" algn="l"/>
                <a:tab pos="5638800" algn="l"/>
                <a:tab pos="6088063" algn="l"/>
                <a:tab pos="6537325" algn="l"/>
                <a:tab pos="6986588" algn="l"/>
                <a:tab pos="7435850" algn="l"/>
                <a:tab pos="7885113" algn="l"/>
                <a:tab pos="8334375" algn="l"/>
                <a:tab pos="8783638" algn="l"/>
                <a:tab pos="9232900" algn="l"/>
                <a:tab pos="9410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49238" algn="l"/>
                <a:tab pos="696913" algn="l"/>
                <a:tab pos="1146175" algn="l"/>
                <a:tab pos="1595438" algn="l"/>
                <a:tab pos="2044700" algn="l"/>
                <a:tab pos="2493963" algn="l"/>
                <a:tab pos="2943225" algn="l"/>
                <a:tab pos="3392488" algn="l"/>
                <a:tab pos="3841750" algn="l"/>
                <a:tab pos="4291013" algn="l"/>
                <a:tab pos="4740275" algn="l"/>
                <a:tab pos="5189538" algn="l"/>
                <a:tab pos="5638800" algn="l"/>
                <a:tab pos="6088063" algn="l"/>
                <a:tab pos="6537325" algn="l"/>
                <a:tab pos="6986588" algn="l"/>
                <a:tab pos="7435850" algn="l"/>
                <a:tab pos="7885113" algn="l"/>
                <a:tab pos="8334375" algn="l"/>
                <a:tab pos="8783638" algn="l"/>
                <a:tab pos="9232900" algn="l"/>
                <a:tab pos="9410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249238" algn="l"/>
                <a:tab pos="696913" algn="l"/>
                <a:tab pos="1146175" algn="l"/>
                <a:tab pos="1595438" algn="l"/>
                <a:tab pos="2044700" algn="l"/>
                <a:tab pos="2493963" algn="l"/>
                <a:tab pos="2943225" algn="l"/>
                <a:tab pos="3392488" algn="l"/>
                <a:tab pos="3841750" algn="l"/>
                <a:tab pos="4291013" algn="l"/>
                <a:tab pos="4740275" algn="l"/>
                <a:tab pos="5189538" algn="l"/>
                <a:tab pos="5638800" algn="l"/>
                <a:tab pos="6088063" algn="l"/>
                <a:tab pos="6537325" algn="l"/>
                <a:tab pos="6986588" algn="l"/>
                <a:tab pos="7435850" algn="l"/>
                <a:tab pos="7885113" algn="l"/>
                <a:tab pos="8334375" algn="l"/>
                <a:tab pos="8783638" algn="l"/>
                <a:tab pos="9232900" algn="l"/>
                <a:tab pos="94107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49238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49238" algn="l"/>
                <a:tab pos="696913" algn="l"/>
                <a:tab pos="1146175" algn="l"/>
                <a:tab pos="1595438" algn="l"/>
                <a:tab pos="2044700" algn="l"/>
                <a:tab pos="2493963" algn="l"/>
                <a:tab pos="2943225" algn="l"/>
                <a:tab pos="3392488" algn="l"/>
                <a:tab pos="3841750" algn="l"/>
                <a:tab pos="4291013" algn="l"/>
                <a:tab pos="4740275" algn="l"/>
                <a:tab pos="5189538" algn="l"/>
                <a:tab pos="5638800" algn="l"/>
                <a:tab pos="6088063" algn="l"/>
                <a:tab pos="6537325" algn="l"/>
                <a:tab pos="6986588" algn="l"/>
                <a:tab pos="7435850" algn="l"/>
                <a:tab pos="7885113" algn="l"/>
                <a:tab pos="8334375" algn="l"/>
                <a:tab pos="8783638" algn="l"/>
                <a:tab pos="9232900" algn="l"/>
                <a:tab pos="9410700" algn="l"/>
              </a:tabLst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t>Программы ДОД по уровням</a:t>
            </a:r>
          </a:p>
          <a:p>
            <a:pPr marL="249238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49238" algn="l"/>
                <a:tab pos="696913" algn="l"/>
                <a:tab pos="1146175" algn="l"/>
                <a:tab pos="1595438" algn="l"/>
                <a:tab pos="2044700" algn="l"/>
                <a:tab pos="2493963" algn="l"/>
                <a:tab pos="2943225" algn="l"/>
                <a:tab pos="3392488" algn="l"/>
                <a:tab pos="3841750" algn="l"/>
                <a:tab pos="4291013" algn="l"/>
                <a:tab pos="4740275" algn="l"/>
                <a:tab pos="5189538" algn="l"/>
                <a:tab pos="5638800" algn="l"/>
                <a:tab pos="6088063" algn="l"/>
                <a:tab pos="6537325" algn="l"/>
                <a:tab pos="6986588" algn="l"/>
                <a:tab pos="7435850" algn="l"/>
                <a:tab pos="7885113" algn="l"/>
                <a:tab pos="8334375" algn="l"/>
                <a:tab pos="8783638" algn="l"/>
                <a:tab pos="9232900" algn="l"/>
                <a:tab pos="9410700" algn="l"/>
              </a:tabLst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t>(АИС «Навигатор дополнительного образования Республики Крым»):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9CF2B60-964C-4085-BCED-6BE981271E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532178"/>
              </p:ext>
            </p:extLst>
          </p:nvPr>
        </p:nvGraphicFramePr>
        <p:xfrm>
          <a:off x="471376" y="3055236"/>
          <a:ext cx="11249247" cy="3087529"/>
        </p:xfrm>
        <a:graphic>
          <a:graphicData uri="http://schemas.openxmlformats.org/drawingml/2006/table">
            <a:tbl>
              <a:tblPr/>
              <a:tblGrid>
                <a:gridCol w="3922591">
                  <a:extLst>
                    <a:ext uri="{9D8B030D-6E8A-4147-A177-3AD203B41FA5}">
                      <a16:colId xmlns:a16="http://schemas.microsoft.com/office/drawing/2014/main" val="3492935453"/>
                    </a:ext>
                  </a:extLst>
                </a:gridCol>
                <a:gridCol w="2293912">
                  <a:extLst>
                    <a:ext uri="{9D8B030D-6E8A-4147-A177-3AD203B41FA5}">
                      <a16:colId xmlns:a16="http://schemas.microsoft.com/office/drawing/2014/main" val="1981446942"/>
                    </a:ext>
                  </a:extLst>
                </a:gridCol>
                <a:gridCol w="1477926">
                  <a:extLst>
                    <a:ext uri="{9D8B030D-6E8A-4147-A177-3AD203B41FA5}">
                      <a16:colId xmlns:a16="http://schemas.microsoft.com/office/drawing/2014/main" val="2079191047"/>
                    </a:ext>
                  </a:extLst>
                </a:gridCol>
                <a:gridCol w="1566191">
                  <a:extLst>
                    <a:ext uri="{9D8B030D-6E8A-4147-A177-3AD203B41FA5}">
                      <a16:colId xmlns:a16="http://schemas.microsoft.com/office/drawing/2014/main" val="672415665"/>
                    </a:ext>
                  </a:extLst>
                </a:gridCol>
                <a:gridCol w="1988627">
                  <a:extLst>
                    <a:ext uri="{9D8B030D-6E8A-4147-A177-3AD203B41FA5}">
                      <a16:colId xmlns:a16="http://schemas.microsoft.com/office/drawing/2014/main" val="3881316197"/>
                    </a:ext>
                  </a:extLst>
                </a:gridCol>
              </a:tblGrid>
              <a:tr h="10015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Black" panose="020B0A04020102020204" pitchFamily="34" charset="0"/>
                        </a:rPr>
                        <a:t>Стартовый (ознакомительный) уровень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Black" panose="020B0A04020102020204" pitchFamily="34" charset="0"/>
                        </a:rPr>
                        <a:t>Базовый уровень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Black" panose="020B0A04020102020204" pitchFamily="34" charset="0"/>
                        </a:rPr>
                        <a:t>Продвинутый уровень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Black" panose="020B0A04020102020204" pitchFamily="34" charset="0"/>
                        </a:rPr>
                        <a:t>Многоуровневые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256904"/>
                  </a:ext>
                </a:extLst>
              </a:tr>
              <a:tr h="4171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 Учреждения ДОД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026008"/>
                  </a:ext>
                </a:extLst>
              </a:tr>
              <a:tr h="4171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 Общеобразовательные учреждения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0568170"/>
                  </a:ext>
                </a:extLst>
              </a:tr>
              <a:tr h="4171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 Дошкольные учреждения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76380"/>
                  </a:ext>
                </a:extLst>
              </a:tr>
              <a:tr h="4171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 Учреждения СПО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437048"/>
                  </a:ext>
                </a:extLst>
              </a:tr>
              <a:tr h="4171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Black" panose="020B0A04020102020204" pitchFamily="34" charset="0"/>
                        </a:rPr>
                        <a:t>    ВСЕГО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Black" panose="020B0A04020102020204" pitchFamily="34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Black" panose="020B0A04020102020204" pitchFamily="34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Black" panose="020B0A04020102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647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7955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87BCCF-E60E-4BCC-BD40-CBF1908C3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30" y="4514472"/>
            <a:ext cx="1322947" cy="22374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F8B34FD-D249-4C99-919E-06BC854D4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9951" y="254097"/>
            <a:ext cx="1152244" cy="938865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57F715B0-9DBC-4DCD-AC40-0CBB0E120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518" y="182881"/>
            <a:ext cx="5288017" cy="61579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ИНДИКАТОРЫ «ДОРОЖНОЙ КАРТЫ»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C9BD5A28-7342-488D-A530-E7F7731C13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311094"/>
              </p:ext>
            </p:extLst>
          </p:nvPr>
        </p:nvGraphicFramePr>
        <p:xfrm>
          <a:off x="749166" y="1242982"/>
          <a:ext cx="10693667" cy="5197069"/>
        </p:xfrm>
        <a:graphic>
          <a:graphicData uri="http://schemas.openxmlformats.org/drawingml/2006/table">
            <a:tbl>
              <a:tblPr firstRow="1" firstCol="1" bandRow="1"/>
              <a:tblGrid>
                <a:gridCol w="522758">
                  <a:extLst>
                    <a:ext uri="{9D8B030D-6E8A-4147-A177-3AD203B41FA5}">
                      <a16:colId xmlns:a16="http://schemas.microsoft.com/office/drawing/2014/main" val="2194551304"/>
                    </a:ext>
                  </a:extLst>
                </a:gridCol>
                <a:gridCol w="7092463">
                  <a:extLst>
                    <a:ext uri="{9D8B030D-6E8A-4147-A177-3AD203B41FA5}">
                      <a16:colId xmlns:a16="http://schemas.microsoft.com/office/drawing/2014/main" val="3906681691"/>
                    </a:ext>
                  </a:extLst>
                </a:gridCol>
                <a:gridCol w="1647484">
                  <a:extLst>
                    <a:ext uri="{9D8B030D-6E8A-4147-A177-3AD203B41FA5}">
                      <a16:colId xmlns:a16="http://schemas.microsoft.com/office/drawing/2014/main" val="3338409269"/>
                    </a:ext>
                  </a:extLst>
                </a:gridCol>
                <a:gridCol w="1430962">
                  <a:extLst>
                    <a:ext uri="{9D8B030D-6E8A-4147-A177-3AD203B41FA5}">
                      <a16:colId xmlns:a16="http://schemas.microsoft.com/office/drawing/2014/main" val="1366777757"/>
                    </a:ext>
                  </a:extLst>
                </a:gridCol>
              </a:tblGrid>
              <a:tr h="7022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</a:rPr>
                        <a:t>№</a:t>
                      </a:r>
                    </a:p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u="none" strike="noStrike" spc="0" dirty="0">
                          <a:effectLst/>
                          <a:latin typeface="+mn-lt"/>
                        </a:rPr>
                        <a:t>п/п</a:t>
                      </a:r>
                      <a:endParaRPr lang="ru-RU" sz="10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u="none" strike="noStrike" spc="0" dirty="0">
                          <a:effectLst/>
                          <a:latin typeface="+mn-lt"/>
                        </a:rPr>
                        <a:t>Наименование индикатора/ показателя</a:t>
                      </a:r>
                      <a:endParaRPr lang="ru-RU" sz="10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u="none" strike="noStrike" spc="0" dirty="0">
                          <a:effectLst/>
                          <a:latin typeface="+mn-lt"/>
                        </a:rPr>
                        <a:t>Минимальное установленное значение </a:t>
                      </a:r>
                    </a:p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u="none" strike="noStrike" spc="0" dirty="0">
                          <a:effectLst/>
                          <a:latin typeface="+mn-lt"/>
                        </a:rPr>
                        <a:t>на 2021 г.</a:t>
                      </a:r>
                    </a:p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u="none" strike="noStrike" spc="0" dirty="0">
                          <a:effectLst/>
                          <a:latin typeface="+mn-lt"/>
                        </a:rPr>
                        <a:t>Достигнутое </a:t>
                      </a:r>
                    </a:p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u="none" strike="noStrike" spc="0" dirty="0">
                          <a:effectLst/>
                          <a:latin typeface="+mn-lt"/>
                        </a:rPr>
                        <a:t>значение</a:t>
                      </a:r>
                      <a:endParaRPr lang="ru-RU" sz="10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893378"/>
                  </a:ext>
                </a:extLst>
              </a:tr>
              <a:tr h="3989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</a:rPr>
                        <a:t>1</a:t>
                      </a:r>
                      <a:endParaRPr lang="ru-RU" sz="10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</a:rPr>
                        <a:t>Доля детей в возрасте от 5 до 18 лет от общего количества детей, проживающих в муниципальном образовании Республики Крым, охваченных системой персонифицированного финансирования дополнительного образования детей, %</a:t>
                      </a:r>
                    </a:p>
                  </a:txBody>
                  <a:tcPr marL="1672" marR="1672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25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 0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56873"/>
                  </a:ext>
                </a:extLst>
              </a:tr>
              <a:tr h="3459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+mn-lt"/>
                        </a:rPr>
                        <a:t>2</a:t>
                      </a:r>
                      <a:endParaRPr lang="ru-RU" sz="105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</a:rPr>
                        <a:t>Создан муниципальный опорный центра дополнительного образования детей, ед.</a:t>
                      </a:r>
                    </a:p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1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 1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3974905"/>
                  </a:ext>
                </a:extLst>
              </a:tr>
              <a:tr h="3459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672" marR="1672" marT="0" marB="0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</a:rPr>
                        <a:t>Внедрён Навигатор дополнительных общеобразовательных программ, ед.</a:t>
                      </a:r>
                    </a:p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1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 1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340297"/>
                  </a:ext>
                </a:extLst>
              </a:tr>
              <a:tr h="3899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1672" marR="1672" marT="0" marB="0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</a:rPr>
                        <a:t>Количество разработанных и внедрённых моделей обеспечения доступности дополнительного образования для детей из сельской местности, ед. накопительным итогом</a:t>
                      </a:r>
                    </a:p>
                  </a:txBody>
                  <a:tcPr marL="1672" marR="1672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5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 0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984452"/>
                  </a:ext>
                </a:extLst>
              </a:tr>
              <a:tr h="345911"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672" marR="1672" marT="0" marB="0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</a:rPr>
                        <a:t>Количество разработанных и внедрённых разноуровневых (ознакомительный, базовый, продвинутый уровень) программ дополнительного образования, ед. накопительным итогом</a:t>
                      </a:r>
                    </a:p>
                  </a:txBody>
                  <a:tcPr marL="1672" marR="1672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15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0795494"/>
                  </a:ext>
                </a:extLst>
              </a:tr>
              <a:tr h="345911"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1672" marR="1672" marT="0" marB="0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</a:rPr>
                        <a:t>Количество разработанных и внедрённых дистанционных курсов дополнительного образования детей, ед. накопительным итогом</a:t>
                      </a:r>
                    </a:p>
                  </a:txBody>
                  <a:tcPr marL="1672" marR="1672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20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412363"/>
                  </a:ext>
                </a:extLst>
              </a:tr>
              <a:tr h="702275"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1672" marR="1672" marT="0" marB="0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</a:rPr>
                        <a:t>Количество реализуемых дополнительных общеобразовательных программ в сетевой форме с использованием ресурсов образовательных организаций всех типов, в том числе профессиональных и организаций высшего образования, а также научных организаций, организаций спорта, культуры, общественных организаций и предприятий реального сектора экономики, ед. накопительным итогом</a:t>
                      </a:r>
                    </a:p>
                  </a:txBody>
                  <a:tcPr marL="1672" marR="1672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30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8045597"/>
                  </a:ext>
                </a:extLst>
              </a:tr>
              <a:tr h="702275"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672" marR="1672" marT="0" marB="0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</a:rPr>
                        <a:t>Переподготовка (повышение квалификации) отдельных групп сотрудников  МОЦ, ведущих образовательных организаций по программам (курсам, модулям), разработанным в рамках реализации мероприятия по формированию современной системы сопровождения, развития и совершенствования профессионального мастерства педагогических и управленческих кадров сферы дополнительного образования детей:</a:t>
                      </a:r>
                    </a:p>
                  </a:txBody>
                  <a:tcPr marL="1672" marR="1672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 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823749"/>
                  </a:ext>
                </a:extLst>
              </a:tr>
              <a:tr h="213843"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1672" marR="1672" marT="0" marB="0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</a:rPr>
                        <a:t>педагогические работники, %</a:t>
                      </a:r>
                      <a:endParaRPr lang="ru-RU" sz="10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100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940870"/>
                  </a:ext>
                </a:extLst>
              </a:tr>
              <a:tr h="213843"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</a:rPr>
                        <a:t>руководители, %</a:t>
                      </a:r>
                      <a:endParaRPr lang="ru-RU" sz="10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100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044720"/>
                  </a:ext>
                </a:extLst>
              </a:tr>
              <a:tr h="345911"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</a:rPr>
                        <a:t>привлекаемые специалисты-практики (наставники), а также студенты и аспиранты, не имеющие педагогического образования, %</a:t>
                      </a:r>
                      <a:endParaRPr lang="ru-RU" sz="105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</a:rPr>
                        <a:t>100</a:t>
                      </a:r>
                      <a:endParaRPr lang="ru-RU" sz="12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672" marR="16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012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9629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F8B34FD-D249-4C99-919E-06BC854D4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9951" y="53572"/>
            <a:ext cx="1152244" cy="938865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FC11854-AEA0-470D-8E0A-03D2534E3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077" y="807771"/>
            <a:ext cx="9184874" cy="3409164"/>
          </a:xfrm>
        </p:spPr>
        <p:txBody>
          <a:bodyPr>
            <a:noAutofit/>
          </a:bodyPr>
          <a:lstStyle/>
          <a:p>
            <a:pPr algn="ctr"/>
            <a:r>
              <a:rPr lang="ru-RU" sz="2800" b="1" kern="0" dirty="0">
                <a:solidFill>
                  <a:srgbClr val="0033CC"/>
                </a:solidFill>
                <a:latin typeface="Montserrat"/>
                <a:ea typeface="Montserrat"/>
                <a:cs typeface="Montserrat"/>
                <a:sym typeface="Montserrat"/>
              </a:rPr>
              <a:t>ГОРОДСКОЙ ОКРУГ СУДАК</a:t>
            </a:r>
            <a:br>
              <a:rPr lang="ru-RU" sz="2800" b="1" kern="0" dirty="0">
                <a:solidFill>
                  <a:srgbClr val="0033CC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2800" b="1" kern="0" dirty="0">
                <a:solidFill>
                  <a:srgbClr val="0033CC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800" b="1" kern="0" dirty="0">
                <a:solidFill>
                  <a:srgbClr val="0033CC"/>
                </a:solidFill>
                <a:latin typeface="Montserrat"/>
                <a:ea typeface="Montserrat"/>
                <a:cs typeface="Montserrat"/>
                <a:sym typeface="Montserrat"/>
              </a:rPr>
              <a:t>ПИЛОТ 2022 ГОДА</a:t>
            </a:r>
            <a:br>
              <a:rPr lang="ru-RU" sz="2800" b="1" kern="0" dirty="0">
                <a:solidFill>
                  <a:srgbClr val="0033CC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ru-RU" sz="2800" b="1" kern="0" dirty="0">
                <a:solidFill>
                  <a:srgbClr val="0033CC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800" b="1" kern="0" dirty="0">
                <a:solidFill>
                  <a:srgbClr val="0033CC"/>
                </a:solidFill>
                <a:latin typeface="Montserrat"/>
                <a:ea typeface="Montserrat"/>
                <a:cs typeface="Montserrat"/>
                <a:sym typeface="Montserrat"/>
              </a:rPr>
              <a:t> ПО ВНЕДРЕНИЮ П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ЕРСОНИФИЦИРОВАННОГО ФИНАНСИРОВАНИЯ ДОПОЛНИТЕЛЬНОГО ОБРАЗОВАНИЯ ДЕТЕЙ</a:t>
            </a:r>
            <a:endParaRPr lang="ru-RU" sz="2800" b="1" dirty="0">
              <a:solidFill>
                <a:srgbClr val="0033CC"/>
              </a:solidFill>
              <a:latin typeface="Georgia" panose="02040502050405020303" pitchFamily="18" charset="0"/>
            </a:endParaRP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1013C43E-DBE5-42FF-BB6E-072A7CB6F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5208">
            <a:off x="5154848" y="4280369"/>
            <a:ext cx="1417178" cy="233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>
            <a:extLst>
              <a:ext uri="{FF2B5EF4-FFF2-40B4-BE49-F238E27FC236}">
                <a16:creationId xmlns:a16="http://schemas.microsoft.com/office/drawing/2014/main" id="{7E150BA8-CBA3-4970-89B1-EEA73DCF6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192" y="4230210"/>
            <a:ext cx="3003003" cy="231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>
            <a:extLst>
              <a:ext uri="{FF2B5EF4-FFF2-40B4-BE49-F238E27FC236}">
                <a16:creationId xmlns:a16="http://schemas.microsoft.com/office/drawing/2014/main" id="{4D5FFD9A-92EA-4099-83E6-9FFF7D5BD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58" y="4291666"/>
            <a:ext cx="3876354" cy="231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0" name="Picture 12">
            <a:extLst>
              <a:ext uri="{FF2B5EF4-FFF2-40B4-BE49-F238E27FC236}">
                <a16:creationId xmlns:a16="http://schemas.microsoft.com/office/drawing/2014/main" id="{965C9BBC-6980-4C37-87DA-F0C82202F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61" y="523004"/>
            <a:ext cx="1684284" cy="1826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148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F778C4-EF4B-4F0A-977F-14E9903BA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7902" y="1065595"/>
            <a:ext cx="3164098" cy="20240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87BCCF-E60E-4BCC-BD40-CBF1908C3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30" y="4514472"/>
            <a:ext cx="1322947" cy="22374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F8B34FD-D249-4C99-919E-06BC854D4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9951" y="53572"/>
            <a:ext cx="1152244" cy="938865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EF218A41-E33A-43CB-B911-F02D4574B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877" y="713550"/>
            <a:ext cx="8536825" cy="938865"/>
          </a:xfrm>
        </p:spPr>
        <p:txBody>
          <a:bodyPr>
            <a:normAutofit/>
          </a:bodyPr>
          <a:lstStyle/>
          <a:p>
            <a:pPr algn="ctr"/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МОДЕЛИ РЕАЛИЗАЦИИ </a:t>
            </a:r>
            <a:b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</a:b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ДОПОЛНИТЕЛЬНЫХ ОБЩЕОБРАЗОВАТЕЛЬНЫХ ПРОГРАММ </a:t>
            </a:r>
            <a:b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</a:b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В СЕТЕВОЙ ФОРМЕ</a:t>
            </a:r>
            <a:endParaRPr lang="ru-RU" sz="1800" b="1" dirty="0">
              <a:solidFill>
                <a:srgbClr val="0033CC"/>
              </a:solidFill>
            </a:endParaRPr>
          </a:p>
        </p:txBody>
      </p:sp>
      <p:graphicFrame>
        <p:nvGraphicFramePr>
          <p:cNvPr id="11" name="Таблица 4">
            <a:extLst>
              <a:ext uri="{FF2B5EF4-FFF2-40B4-BE49-F238E27FC236}">
                <a16:creationId xmlns:a16="http://schemas.microsoft.com/office/drawing/2014/main" id="{26FD5040-3977-4EA3-AB77-3D89DFB93A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056029"/>
              </p:ext>
            </p:extLst>
          </p:nvPr>
        </p:nvGraphicFramePr>
        <p:xfrm>
          <a:off x="1023486" y="2611923"/>
          <a:ext cx="10145028" cy="2772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0838">
                  <a:extLst>
                    <a:ext uri="{9D8B030D-6E8A-4147-A177-3AD203B41FA5}">
                      <a16:colId xmlns:a16="http://schemas.microsoft.com/office/drawing/2014/main" val="2785248584"/>
                    </a:ext>
                  </a:extLst>
                </a:gridCol>
                <a:gridCol w="1690838">
                  <a:extLst>
                    <a:ext uri="{9D8B030D-6E8A-4147-A177-3AD203B41FA5}">
                      <a16:colId xmlns:a16="http://schemas.microsoft.com/office/drawing/2014/main" val="2483964693"/>
                    </a:ext>
                  </a:extLst>
                </a:gridCol>
                <a:gridCol w="1690838">
                  <a:extLst>
                    <a:ext uri="{9D8B030D-6E8A-4147-A177-3AD203B41FA5}">
                      <a16:colId xmlns:a16="http://schemas.microsoft.com/office/drawing/2014/main" val="3343666320"/>
                    </a:ext>
                  </a:extLst>
                </a:gridCol>
                <a:gridCol w="1690838">
                  <a:extLst>
                    <a:ext uri="{9D8B030D-6E8A-4147-A177-3AD203B41FA5}">
                      <a16:colId xmlns:a16="http://schemas.microsoft.com/office/drawing/2014/main" val="2270005422"/>
                    </a:ext>
                  </a:extLst>
                </a:gridCol>
                <a:gridCol w="1690838">
                  <a:extLst>
                    <a:ext uri="{9D8B030D-6E8A-4147-A177-3AD203B41FA5}">
                      <a16:colId xmlns:a16="http://schemas.microsoft.com/office/drawing/2014/main" val="1955123573"/>
                    </a:ext>
                  </a:extLst>
                </a:gridCol>
                <a:gridCol w="1690838">
                  <a:extLst>
                    <a:ext uri="{9D8B030D-6E8A-4147-A177-3AD203B41FA5}">
                      <a16:colId xmlns:a16="http://schemas.microsoft.com/office/drawing/2014/main" val="466310530"/>
                    </a:ext>
                  </a:extLst>
                </a:gridCol>
              </a:tblGrid>
              <a:tr h="16023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Программы с применением участия организации профессионального образования</a:t>
                      </a:r>
                    </a:p>
                    <a:p>
                      <a:pPr algn="ctr"/>
                      <a:endParaRPr lang="ru-RU" sz="1100" b="1" i="0" u="none" strike="noStrike" cap="non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Программы с применением участия организации высшего образования</a:t>
                      </a:r>
                    </a:p>
                    <a:p>
                      <a:pPr algn="ctr"/>
                      <a:endParaRPr lang="ru-RU" sz="1100" b="1" i="0" u="none" strike="noStrike" cap="non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 с применением участия </a:t>
                      </a:r>
                      <a:r>
                        <a:rPr lang="ru-RU" sz="11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организации спорта</a:t>
                      </a:r>
                    </a:p>
                    <a:p>
                      <a:pPr algn="ctr"/>
                      <a:endParaRPr lang="ru-RU" sz="1100" b="1" i="0" u="none" strike="noStrike" cap="non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Программы с применением участия организации культуры</a:t>
                      </a:r>
                    </a:p>
                    <a:p>
                      <a:pPr algn="ctr"/>
                      <a:endParaRPr lang="ru-RU" sz="1100" b="1" i="0" u="none" strike="noStrike" cap="non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Программы с применением участия научных организаций</a:t>
                      </a:r>
                    </a:p>
                    <a:p>
                      <a:pPr algn="ctr"/>
                      <a:endParaRPr lang="ru-RU" sz="1100" b="1" i="0" u="none" strike="noStrike" cap="non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Программы с применением участия  общественных организаций и/или предприятий реального сектора экономики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451224632"/>
                  </a:ext>
                </a:extLst>
              </a:tr>
              <a:tr h="1169827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832221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7294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202302EA-B729-4057-A1EB-1103C1AA3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999" y="301184"/>
            <a:ext cx="4443696" cy="249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BA4BDC2B-E817-4499-8695-820962145E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52"/>
          <a:stretch/>
        </p:blipFill>
        <p:spPr bwMode="auto">
          <a:xfrm>
            <a:off x="477876" y="301184"/>
            <a:ext cx="3363433" cy="211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CEA38E-880E-4AF3-B183-00A283D3FDA3}"/>
              </a:ext>
            </a:extLst>
          </p:cNvPr>
          <p:cNvSpPr txBox="1"/>
          <p:nvPr/>
        </p:nvSpPr>
        <p:spPr>
          <a:xfrm>
            <a:off x="226830" y="2418836"/>
            <a:ext cx="38655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 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обучающихся школа 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 Судак 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ГБПОУ РК Судакский Филиал 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«Романовский колледж 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индустрии гостеприимства»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2B893BC4-3840-4B80-90DC-4FBD14FC3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76" y="4234718"/>
            <a:ext cx="3363432" cy="2522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72A0B41-9D83-4092-937C-173BB669FD28}"/>
              </a:ext>
            </a:extLst>
          </p:cNvPr>
          <p:cNvSpPr txBox="1"/>
          <p:nvPr/>
        </p:nvSpPr>
        <p:spPr>
          <a:xfrm>
            <a:off x="7559497" y="2830346"/>
            <a:ext cx="43307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встреча </a:t>
            </a:r>
          </a:p>
          <a:p>
            <a:pPr algn="ctr"/>
            <a:r>
              <a:rPr lang="ru-RU" sz="1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сотрудников отдела образования </a:t>
            </a:r>
          </a:p>
          <a:p>
            <a:pPr algn="ctr"/>
            <a:r>
              <a:rPr lang="ru-RU" sz="1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руководителей образовательных </a:t>
            </a:r>
          </a:p>
          <a:p>
            <a:pPr algn="ctr"/>
            <a:r>
              <a:rPr lang="ru-RU" sz="1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Судака </a:t>
            </a:r>
          </a:p>
          <a:p>
            <a:pPr algn="ctr"/>
            <a:r>
              <a:rPr lang="ru-RU" sz="1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представителями </a:t>
            </a:r>
            <a:r>
              <a:rPr lang="ru-RU" sz="16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СевГУ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8" name="Picture 10">
            <a:extLst>
              <a:ext uri="{FF2B5EF4-FFF2-40B4-BE49-F238E27FC236}">
                <a16:creationId xmlns:a16="http://schemas.microsoft.com/office/drawing/2014/main" id="{2486804D-AF6D-4240-BCDB-24DB5FE4B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700" y="4259233"/>
            <a:ext cx="4440994" cy="249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4">
            <a:extLst>
              <a:ext uri="{FF2B5EF4-FFF2-40B4-BE49-F238E27FC236}">
                <a16:creationId xmlns:a16="http://schemas.microsoft.com/office/drawing/2014/main" id="{B4FEFCDF-C42D-4B5B-A5C6-3551942B0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1308" y="1327665"/>
            <a:ext cx="4018310" cy="3111500"/>
          </a:xfrm>
        </p:spPr>
        <p:txBody>
          <a:bodyPr anchor="ctr">
            <a:normAutofit/>
          </a:bodyPr>
          <a:lstStyle/>
          <a:p>
            <a:pPr algn="ctr"/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МОДЕЛИ </a:t>
            </a:r>
            <a:b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</a:b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РЕАЛИЗАЦИИ </a:t>
            </a:r>
            <a:b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</a:b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ДОПОЛНИТЕЛЬНЫХ </a:t>
            </a:r>
            <a:b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</a:b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ОБЩЕОБРАЗОВАТЕЛЬНЫХ </a:t>
            </a:r>
            <a:b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</a:b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ПРОГРАММ </a:t>
            </a:r>
            <a:b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</a:b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В СЕТЕВОЙ ФОРМЕ</a:t>
            </a:r>
            <a:endParaRPr lang="ru-RU" sz="2000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137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>
            <a:extLst>
              <a:ext uri="{FF2B5EF4-FFF2-40B4-BE49-F238E27FC236}">
                <a16:creationId xmlns:a16="http://schemas.microsoft.com/office/drawing/2014/main" id="{0950B676-BC54-4865-B506-521A1AED5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113" y="1065213"/>
            <a:ext cx="3163887" cy="202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D2D9C73F-F662-4F96-9956-1DBDB2A94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4514850"/>
            <a:ext cx="1322388" cy="22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87" name="Picture 3">
            <a:extLst>
              <a:ext uri="{FF2B5EF4-FFF2-40B4-BE49-F238E27FC236}">
                <a16:creationId xmlns:a16="http://schemas.microsoft.com/office/drawing/2014/main" id="{9D34201F-6FD2-4D98-BC0D-B230E1D88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9263" y="53975"/>
            <a:ext cx="1152525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88" name="Text Box 4">
            <a:extLst>
              <a:ext uri="{FF2B5EF4-FFF2-40B4-BE49-F238E27FC236}">
                <a16:creationId xmlns:a16="http://schemas.microsoft.com/office/drawing/2014/main" id="{EAEC3047-8176-404A-AA2E-FEF94E22C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9" y="371475"/>
            <a:ext cx="10258424" cy="62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Montserrat" panose="00000500000000000000" pitchFamily="2" charset="-52"/>
              </a:rPr>
              <a:t>ДОПОЛНИТЕЛЬНЫЕ ОБЩЕОБРАЗОВАТЕЛЬНЫХ ПРОГРАММЫ, </a:t>
            </a:r>
            <a:b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Montserrat" panose="00000500000000000000" pitchFamily="2" charset="-52"/>
              </a:rPr>
            </a:b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Montserrat" panose="00000500000000000000" pitchFamily="2" charset="-52"/>
              </a:rPr>
              <a:t>РЕАЛИЗУЕМЫЕ В СЕТЕВОЙ ФОРМЕ С УЧАСТИЕМ ОБРАЗОВАТЕЛЬНЫХ УЧРЕЖДЕНИЙ ГОРОДСКОГО ОКРУГА СУДАК </a:t>
            </a:r>
            <a:b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Montserrat" panose="00000500000000000000" pitchFamily="2" charset="-52"/>
              </a:rPr>
            </a:br>
            <a:endParaRPr kumimoji="0" lang="ru-RU" altLang="ru-RU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Montserrat" panose="00000500000000000000" pitchFamily="2" charset="-52"/>
            </a:endParaRPr>
          </a:p>
        </p:txBody>
      </p:sp>
      <p:graphicFrame>
        <p:nvGraphicFramePr>
          <p:cNvPr id="16389" name="Group 5">
            <a:extLst>
              <a:ext uri="{FF2B5EF4-FFF2-40B4-BE49-F238E27FC236}">
                <a16:creationId xmlns:a16="http://schemas.microsoft.com/office/drawing/2014/main" id="{DFCE6E96-7BE0-476D-A15C-D7EDEA308E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329801"/>
              </p:ext>
            </p:extLst>
          </p:nvPr>
        </p:nvGraphicFramePr>
        <p:xfrm>
          <a:off x="350839" y="1051201"/>
          <a:ext cx="11591925" cy="5700435"/>
        </p:xfrm>
        <a:graphic>
          <a:graphicData uri="http://schemas.openxmlformats.org/drawingml/2006/table">
            <a:tbl>
              <a:tblPr/>
              <a:tblGrid>
                <a:gridCol w="1064642">
                  <a:extLst>
                    <a:ext uri="{9D8B030D-6E8A-4147-A177-3AD203B41FA5}">
                      <a16:colId xmlns:a16="http://schemas.microsoft.com/office/drawing/2014/main" val="3469361093"/>
                    </a:ext>
                  </a:extLst>
                </a:gridCol>
                <a:gridCol w="10527283">
                  <a:extLst>
                    <a:ext uri="{9D8B030D-6E8A-4147-A177-3AD203B41FA5}">
                      <a16:colId xmlns:a16="http://schemas.microsoft.com/office/drawing/2014/main" val="2721659609"/>
                    </a:ext>
                  </a:extLst>
                </a:gridCol>
              </a:tblGrid>
              <a:tr h="595287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№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п/п</a:t>
                      </a:r>
                    </a:p>
                  </a:txBody>
                  <a:tcPr marT="5328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27 программ</a:t>
                      </a:r>
                    </a:p>
                  </a:txBody>
                  <a:tcPr marT="5328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04213"/>
                  </a:ext>
                </a:extLst>
              </a:tr>
              <a:tr h="425429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объединения «Шахматы»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6152"/>
                  </a:ext>
                </a:extLst>
              </a:tr>
              <a:tr h="425429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объединения «Робототехника»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560452"/>
                  </a:ext>
                </a:extLst>
              </a:tr>
              <a:tr h="425429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3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литературной студии «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Аксиоль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»  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694514"/>
                  </a:ext>
                </a:extLst>
              </a:tr>
              <a:tr h="425429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4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объединения «Информатика»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9308315"/>
                  </a:ext>
                </a:extLst>
              </a:tr>
              <a:tr h="425429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5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«Программирование»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7873430"/>
                  </a:ext>
                </a:extLst>
              </a:tr>
              <a:tr h="425429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6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 общеобразовательная общеразвивающая  программа объединения пешеходного туризма «Сугдея»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40407"/>
                  </a:ext>
                </a:extLst>
              </a:tr>
              <a:tr h="425429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7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 общеобразовательная общеразвивающая  программа «Самбо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»  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496003"/>
                  </a:ext>
                </a:extLst>
              </a:tr>
              <a:tr h="425429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8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объединения «САПР, включая 3D-прототипирование, создание 3D-моделей, черчение»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156292"/>
                  </a:ext>
                </a:extLst>
              </a:tr>
              <a:tr h="425429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9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объединения «Дополнительная и виртуальная реальность»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645596"/>
                  </a:ext>
                </a:extLst>
              </a:tr>
              <a:tr h="425429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10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 общеобразовательная  общеразвивающая программа  «Я-ИССЛЕДОВАТЕЛЬ»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028567"/>
                  </a:ext>
                </a:extLst>
              </a:tr>
              <a:tr h="425429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11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«Математическая физика»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058107"/>
                  </a:ext>
                </a:extLst>
              </a:tr>
              <a:tr h="425429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12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 общеобразовательная  общеразвивающая программа кружка «Агроэкология. Лесничество»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477352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>
            <a:extLst>
              <a:ext uri="{FF2B5EF4-FFF2-40B4-BE49-F238E27FC236}">
                <a16:creationId xmlns:a16="http://schemas.microsoft.com/office/drawing/2014/main" id="{0950B676-BC54-4865-B506-521A1AED5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113" y="1065213"/>
            <a:ext cx="3163887" cy="202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86" name="Picture 2">
            <a:extLst>
              <a:ext uri="{FF2B5EF4-FFF2-40B4-BE49-F238E27FC236}">
                <a16:creationId xmlns:a16="http://schemas.microsoft.com/office/drawing/2014/main" id="{D2D9C73F-F662-4F96-9956-1DBDB2A94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4514850"/>
            <a:ext cx="1322388" cy="22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88" name="Text Box 4">
            <a:extLst>
              <a:ext uri="{FF2B5EF4-FFF2-40B4-BE49-F238E27FC236}">
                <a16:creationId xmlns:a16="http://schemas.microsoft.com/office/drawing/2014/main" id="{EAEC3047-8176-404A-AA2E-FEF94E22C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9" y="247650"/>
            <a:ext cx="10258424" cy="656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Montserrat" panose="00000500000000000000" pitchFamily="2" charset="-52"/>
              </a:rPr>
              <a:t>ДОПОЛНИТЕЛЬНЫЕ ОБЩЕОБРАЗОВАТЕЛЬНЫХ ПРОГРАММЫ, </a:t>
            </a:r>
            <a:b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Montserrat" panose="00000500000000000000" pitchFamily="2" charset="-52"/>
              </a:rPr>
            </a:b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Montserrat" panose="00000500000000000000" pitchFamily="2" charset="-52"/>
              </a:rPr>
              <a:t>РЕАЛИЗУЕМЫЕ В СЕТЕВОЙ ФОРМЕ С УЧАСТИЕМ ОБРАЗОВАТЕЛЬНЫХ УЧРЕЖДЕНИЙ ГОРОДСКОГО ОКРУГА СУДАК </a:t>
            </a:r>
            <a:b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Montserrat" panose="00000500000000000000" pitchFamily="2" charset="-52"/>
              </a:rPr>
            </a:br>
            <a:endParaRPr kumimoji="0" lang="ru-RU" altLang="ru-RU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Montserrat" panose="00000500000000000000" pitchFamily="2" charset="-52"/>
            </a:endParaRPr>
          </a:p>
        </p:txBody>
      </p:sp>
      <p:graphicFrame>
        <p:nvGraphicFramePr>
          <p:cNvPr id="16389" name="Group 5">
            <a:extLst>
              <a:ext uri="{FF2B5EF4-FFF2-40B4-BE49-F238E27FC236}">
                <a16:creationId xmlns:a16="http://schemas.microsoft.com/office/drawing/2014/main" id="{DFCE6E96-7BE0-476D-A15C-D7EDEA308E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064917"/>
              </p:ext>
            </p:extLst>
          </p:nvPr>
        </p:nvGraphicFramePr>
        <p:xfrm>
          <a:off x="350838" y="927279"/>
          <a:ext cx="11591925" cy="5824361"/>
        </p:xfrm>
        <a:graphic>
          <a:graphicData uri="http://schemas.openxmlformats.org/drawingml/2006/table">
            <a:tbl>
              <a:tblPr/>
              <a:tblGrid>
                <a:gridCol w="1064642">
                  <a:extLst>
                    <a:ext uri="{9D8B030D-6E8A-4147-A177-3AD203B41FA5}">
                      <a16:colId xmlns:a16="http://schemas.microsoft.com/office/drawing/2014/main" val="3469361093"/>
                    </a:ext>
                  </a:extLst>
                </a:gridCol>
                <a:gridCol w="10527283">
                  <a:extLst>
                    <a:ext uri="{9D8B030D-6E8A-4147-A177-3AD203B41FA5}">
                      <a16:colId xmlns:a16="http://schemas.microsoft.com/office/drawing/2014/main" val="2721659609"/>
                    </a:ext>
                  </a:extLst>
                </a:gridCol>
              </a:tblGrid>
              <a:tr h="764385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№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п/п</a:t>
                      </a:r>
                    </a:p>
                  </a:txBody>
                  <a:tcPr marT="5328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27 программ</a:t>
                      </a:r>
                    </a:p>
                  </a:txBody>
                  <a:tcPr marT="5328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04213"/>
                  </a:ext>
                </a:extLst>
              </a:tr>
              <a:tr h="335990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13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Дополнительные образовательные программы объединения спортивного туризма «ШОЛТАК» и объединения пешеходного туризма «Сугдея»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39089"/>
                  </a:ext>
                </a:extLst>
              </a:tr>
              <a:tr h="335990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14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образовательная программа объединения «ШКОЛА ДОРОЖНОЙ БЕЗОПАСНОСТИ»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0513186"/>
                  </a:ext>
                </a:extLst>
              </a:tr>
              <a:tr h="335990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15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объединения «Самбо»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992909"/>
                  </a:ext>
                </a:extLst>
              </a:tr>
              <a:tr h="488876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16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объединения «Школа экономики»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016030"/>
                  </a:ext>
                </a:extLst>
              </a:tr>
              <a:tr h="335990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17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«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Юнармия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»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844238"/>
                  </a:ext>
                </a:extLst>
              </a:tr>
              <a:tr h="335990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18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патриотический клуб «Казачье наследие»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350828"/>
                  </a:ext>
                </a:extLst>
              </a:tr>
              <a:tr h="335990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19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объединения «Шёлковый путь»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680125"/>
                  </a:ext>
                </a:extLst>
              </a:tr>
              <a:tr h="335990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20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объединения «Фотохудожник»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723454"/>
                  </a:ext>
                </a:extLst>
              </a:tr>
              <a:tr h="335990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21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объединения «Фантазия»</a:t>
                      </a:r>
                    </a:p>
                  </a:txBody>
                  <a:tcPr marL="9360" marR="9360" marT="16920" marB="0" anchor="ctr" horzOverflow="overflow">
                    <a:lnL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5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654837"/>
                  </a:ext>
                </a:extLst>
              </a:tr>
              <a:tr h="318950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Lucida Sans Unicode" panose="020B0602030504020204" pitchFamily="34" charset="0"/>
                        </a:rPr>
                        <a:t>22</a:t>
                      </a:r>
                    </a:p>
                  </a:txBody>
                  <a:tcPr marL="0" marR="0" marT="7560" marB="0" anchor="ctr" horzOverflow="overflow">
                    <a:lnL>
                      <a:noFill/>
                    </a:lnL>
                    <a:lnR>
                      <a:noFill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студии развития «For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Kids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»</a:t>
                      </a:r>
                    </a:p>
                  </a:txBody>
                  <a:tcPr marL="0" marR="0" marT="7560" marB="0" anchor="ctr" horzOverflow="overflow">
                    <a:lnL>
                      <a:noFill/>
                    </a:lnL>
                    <a:lnR>
                      <a:noFill/>
                    </a:lnR>
                    <a:lnT w="374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9692643"/>
                  </a:ext>
                </a:extLst>
              </a:tr>
              <a:tr h="318950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Lucida Sans Unicode" panose="020B0602030504020204" pitchFamily="34" charset="0"/>
                        </a:rPr>
                        <a:t>23</a:t>
                      </a:r>
                    </a:p>
                  </a:txBody>
                  <a:tcPr marL="0" marR="0" marT="756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объединения «Радуга»</a:t>
                      </a:r>
                    </a:p>
                  </a:txBody>
                  <a:tcPr marL="0" marR="0" marT="756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946426"/>
                  </a:ext>
                </a:extLst>
              </a:tr>
              <a:tr h="318950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Lucida Sans Unicode" panose="020B0602030504020204" pitchFamily="34" charset="0"/>
                        </a:rPr>
                        <a:t>24</a:t>
                      </a:r>
                    </a:p>
                  </a:txBody>
                  <a:tcPr marL="0" marR="0" marT="756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объединения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бисероплетения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«Бусинка»</a:t>
                      </a:r>
                    </a:p>
                  </a:txBody>
                  <a:tcPr marL="0" marR="0" marT="756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177046"/>
                  </a:ext>
                </a:extLst>
              </a:tr>
              <a:tr h="318950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Lucida Sans Unicode" panose="020B0602030504020204" pitchFamily="34" charset="0"/>
                        </a:rPr>
                        <a:t>25</a:t>
                      </a:r>
                    </a:p>
                  </a:txBody>
                  <a:tcPr marL="0" marR="0" marT="756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«Дзюдо»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</a:t>
                      </a:r>
                    </a:p>
                  </a:txBody>
                  <a:tcPr marL="0" marR="0" marT="756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083932"/>
                  </a:ext>
                </a:extLst>
              </a:tr>
              <a:tr h="303690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Lucida Sans Unicode" panose="020B0602030504020204" pitchFamily="34" charset="0"/>
                        </a:rPr>
                        <a:t>26</a:t>
                      </a:r>
                    </a:p>
                  </a:txBody>
                  <a:tcPr marL="0" marR="0" marT="756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студии вязания «Ажур»</a:t>
                      </a:r>
                    </a:p>
                  </a:txBody>
                  <a:tcPr marL="0" marR="0" marT="756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345346"/>
                  </a:ext>
                </a:extLst>
              </a:tr>
              <a:tr h="303690"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Lucida Sans Unicode" panose="020B0602030504020204" pitchFamily="34" charset="0"/>
                        </a:rPr>
                        <a:t>27</a:t>
                      </a:r>
                    </a:p>
                  </a:txBody>
                  <a:tcPr marL="0" marR="0" marT="756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2000"/>
                        </a:lnSpc>
                        <a:spcAft>
                          <a:spcPts val="142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1pPr>
                      <a:lvl2pPr>
                        <a:lnSpc>
                          <a:spcPct val="92000"/>
                        </a:lnSpc>
                        <a:spcAft>
                          <a:spcPts val="113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2pPr>
                      <a:lvl3pPr>
                        <a:lnSpc>
                          <a:spcPct val="92000"/>
                        </a:lnSpc>
                        <a:spcAft>
                          <a:spcPts val="850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3pPr>
                      <a:lvl4pPr>
                        <a:lnSpc>
                          <a:spcPct val="92000"/>
                        </a:lnSpc>
                        <a:spcAft>
                          <a:spcPts val="575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 sz="16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4pPr>
                      <a:lvl5pPr>
                        <a:lnSpc>
                          <a:spcPct val="92000"/>
                        </a:lnSpc>
                        <a:spcAft>
                          <a:spcPts val="288"/>
                        </a:spcAft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fontAlgn="base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ts val="288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hlinkClick r:id="rId1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Арт-студии «Золотая нить»</a:t>
                      </a:r>
                    </a:p>
                  </a:txBody>
                  <a:tcPr marL="0" marR="0" marT="756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497578"/>
                  </a:ext>
                </a:extLst>
              </a:tr>
            </a:tbl>
          </a:graphicData>
        </a:graphic>
      </p:graphicFrame>
      <p:pic>
        <p:nvPicPr>
          <p:cNvPr id="16387" name="Picture 3">
            <a:extLst>
              <a:ext uri="{FF2B5EF4-FFF2-40B4-BE49-F238E27FC236}">
                <a16:creationId xmlns:a16="http://schemas.microsoft.com/office/drawing/2014/main" id="{9D34201F-6FD2-4D98-BC0D-B230E1D88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9263" y="247650"/>
            <a:ext cx="1152525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9622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F778C4-EF4B-4F0A-977F-14E9903BA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7902" y="1065595"/>
            <a:ext cx="3164098" cy="20240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87BCCF-E60E-4BCC-BD40-CBF1908C3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30" y="4514472"/>
            <a:ext cx="1322947" cy="22374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F8B34FD-D249-4C99-919E-06BC854D4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9951" y="53572"/>
            <a:ext cx="1152244" cy="938865"/>
          </a:xfrm>
          <a:prstGeom prst="rect">
            <a:avLst/>
          </a:prstGeom>
        </p:spPr>
      </p:pic>
      <p:sp>
        <p:nvSpPr>
          <p:cNvPr id="9" name="Google Shape;93;p2">
            <a:extLst>
              <a:ext uri="{FF2B5EF4-FFF2-40B4-BE49-F238E27FC236}">
                <a16:creationId xmlns:a16="http://schemas.microsoft.com/office/drawing/2014/main" id="{49B3C939-A9AE-4E04-AFF1-DA590124EFC8}"/>
              </a:ext>
            </a:extLst>
          </p:cNvPr>
          <p:cNvSpPr txBox="1">
            <a:spLocks/>
          </p:cNvSpPr>
          <p:nvPr/>
        </p:nvSpPr>
        <p:spPr>
          <a:xfrm>
            <a:off x="1329068" y="330352"/>
            <a:ext cx="8706884" cy="1189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1668"/>
              </a:buClr>
              <a:buSzPts val="2880"/>
              <a:buFont typeface="Calibri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МБОУ ДОД «Судакский ЦДЮТ» городского округа Судак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1668"/>
              </a:buClr>
              <a:buSzPts val="2880"/>
              <a:buFont typeface="Calibri"/>
              <a:buNone/>
              <a:tabLst/>
              <a:defRPr/>
            </a:pPr>
            <a:r>
              <a:rPr lang="ru-RU" sz="1800" b="1" kern="0" dirty="0">
                <a:solidFill>
                  <a:srgbClr val="0033CC"/>
                </a:solidFill>
                <a:latin typeface="Montserrat"/>
                <a:ea typeface="Montserrat"/>
                <a:cs typeface="Montserrat"/>
                <a:sym typeface="Montserrat"/>
              </a:rPr>
              <a:t>стал участником республиканского семинара-практикума «ДОШКОЛЬНОЕ ОБРАЗОВАНИЕ: ИНВЕСТИЦИИ В БУДУЩЕЕ»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1668"/>
              </a:buClr>
              <a:buSzPts val="2880"/>
              <a:buFont typeface="Calibri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в декабре 2022 года</a:t>
            </a:r>
          </a:p>
        </p:txBody>
      </p:sp>
      <p:sp>
        <p:nvSpPr>
          <p:cNvPr id="10" name="Google Shape;93;p2">
            <a:extLst>
              <a:ext uri="{FF2B5EF4-FFF2-40B4-BE49-F238E27FC236}">
                <a16:creationId xmlns:a16="http://schemas.microsoft.com/office/drawing/2014/main" id="{32651F6E-ED50-4A80-A80E-4DFA09257729}"/>
              </a:ext>
            </a:extLst>
          </p:cNvPr>
          <p:cNvSpPr txBox="1">
            <a:spLocks/>
          </p:cNvSpPr>
          <p:nvPr/>
        </p:nvSpPr>
        <p:spPr>
          <a:xfrm>
            <a:off x="370568" y="1460085"/>
            <a:ext cx="11556504" cy="735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1668"/>
              </a:buClr>
              <a:buSzPts val="2880"/>
              <a:buFont typeface="Calibri"/>
              <a:buNone/>
              <a:tabLst/>
              <a:defRPr/>
            </a:pPr>
            <a:r>
              <a:rPr lang="ru-RU" sz="1200" b="1" kern="0" dirty="0">
                <a:solidFill>
                  <a:srgbClr val="0033CC"/>
                </a:solidFill>
                <a:latin typeface="Montserrat"/>
                <a:ea typeface="Montserrat"/>
                <a:cs typeface="Montserrat"/>
                <a:sym typeface="Montserrat"/>
              </a:rPr>
              <a:t>Опыт работы по сетевому взаимодействию с дошкольным образовательным учреждением –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1668"/>
              </a:buClr>
              <a:buSzPts val="2880"/>
              <a:buFont typeface="Calibri"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детский сад «Яблонька» </a:t>
            </a:r>
            <a:r>
              <a:rPr lang="ru-RU" sz="1200" b="1" kern="0" dirty="0">
                <a:solidFill>
                  <a:srgbClr val="0033CC"/>
                </a:solidFill>
                <a:latin typeface="Montserrat"/>
                <a:ea typeface="Montserrat"/>
                <a:cs typeface="Montserrat"/>
                <a:sym typeface="Montserrat"/>
              </a:rPr>
              <a:t>(структурное подразделение МБОУ «Средняя общеобразовательная школа №2» городского округа Судак)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DDF587-393F-4CCB-B16C-15EA8D55A6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1981" y="2144696"/>
            <a:ext cx="3365091" cy="223742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AB2A53C-B08D-4C56-B831-386431C095F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83" t="2355" r="7465" b="-2355"/>
          <a:stretch/>
        </p:blipFill>
        <p:spPr>
          <a:xfrm>
            <a:off x="5996881" y="4382120"/>
            <a:ext cx="2476575" cy="233070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0079D2B-4BC3-4F23-A455-46CE5D04037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34" y="2144694"/>
            <a:ext cx="3365090" cy="223742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C2D769E-E1FB-4E86-8DAB-14E9A3C1B80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781" y="4514472"/>
            <a:ext cx="3301291" cy="219500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83E56E9-3D1B-464C-AFF2-8D5A6A29F9FA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496"/>
          <a:stretch/>
        </p:blipFill>
        <p:spPr>
          <a:xfrm>
            <a:off x="3920659" y="2144695"/>
            <a:ext cx="4445504" cy="202404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158D369-C507-4ADD-91F8-843B16F8C213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7" r="36459"/>
          <a:stretch/>
        </p:blipFill>
        <p:spPr>
          <a:xfrm>
            <a:off x="3751921" y="4382120"/>
            <a:ext cx="2416227" cy="230629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FD4A484-4E46-4915-AFE1-D25A6FA8584A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3" r="8318" b="5520"/>
          <a:stretch/>
        </p:blipFill>
        <p:spPr>
          <a:xfrm>
            <a:off x="370568" y="4480326"/>
            <a:ext cx="3096532" cy="220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58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F778C4-EF4B-4F0A-977F-14E9903BA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7902" y="1029799"/>
            <a:ext cx="3164098" cy="20240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87BCCF-E60E-4BCC-BD40-CBF1908C3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30" y="4514472"/>
            <a:ext cx="1322947" cy="22374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F8B34FD-D249-4C99-919E-06BC854D4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9951" y="53572"/>
            <a:ext cx="1152244" cy="938865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3FC11854-AEA0-470D-8E0A-03D2534E3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507" y="1029799"/>
            <a:ext cx="10340444" cy="857684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МОДЕЛИ ВЫРАВНИВАНИЯ ДОСТУПНОСТИ ДОПОЛНИТЕЛЬНЫХ ОБЩЕОБРАЗОВАТЕЛЬНЫХ ПРОГРАММ ДЛЯ ДЕТЕЙ С РАЗЛИЧНЫМИ ОБРАЗОВАТЕЛЬНЫМИ ВОЗМОЖНОСТЯМИ И ПОТРЕБНОСТЯМИ, </a:t>
            </a:r>
            <a:b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</a:b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В ТОМ ЧИСЛЕ ДЛЯ ОДАРЁННЫХ ДЕТЕЙ ИЗ СЕЛЬСКОЙ МЕСТНОСТИ, ДЕТЕЙ, </a:t>
            </a:r>
            <a:b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</a:b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Georgia" panose="02040502050405020303" pitchFamily="18" charset="0"/>
                <a:ea typeface="Montserrat"/>
                <a:cs typeface="Montserrat"/>
                <a:sym typeface="Montserrat"/>
              </a:rPr>
              <a:t>ОКАЗАВШИХСЯ В ТРУДНОЙ ЖИЗНЕННОЙ СИТУАЦИИ</a:t>
            </a:r>
            <a:endParaRPr lang="ru-RU" sz="1400" b="1" dirty="0">
              <a:solidFill>
                <a:srgbClr val="0033CC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59749904-6DC2-4780-9EDF-FD3104769D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125800"/>
              </p:ext>
            </p:extLst>
          </p:nvPr>
        </p:nvGraphicFramePr>
        <p:xfrm>
          <a:off x="603229" y="2812428"/>
          <a:ext cx="10985541" cy="3700734"/>
        </p:xfrm>
        <a:graphic>
          <a:graphicData uri="http://schemas.openxmlformats.org/drawingml/2006/table">
            <a:tbl>
              <a:tblPr firstRow="1" bandRow="1"/>
              <a:tblGrid>
                <a:gridCol w="2486427">
                  <a:extLst>
                    <a:ext uri="{9D8B030D-6E8A-4147-A177-3AD203B41FA5}">
                      <a16:colId xmlns:a16="http://schemas.microsoft.com/office/drawing/2014/main" val="2755679072"/>
                    </a:ext>
                  </a:extLst>
                </a:gridCol>
                <a:gridCol w="3459282">
                  <a:extLst>
                    <a:ext uri="{9D8B030D-6E8A-4147-A177-3AD203B41FA5}">
                      <a16:colId xmlns:a16="http://schemas.microsoft.com/office/drawing/2014/main" val="3113287198"/>
                    </a:ext>
                  </a:extLst>
                </a:gridCol>
                <a:gridCol w="2445489">
                  <a:extLst>
                    <a:ext uri="{9D8B030D-6E8A-4147-A177-3AD203B41FA5}">
                      <a16:colId xmlns:a16="http://schemas.microsoft.com/office/drawing/2014/main" val="2226041088"/>
                    </a:ext>
                  </a:extLst>
                </a:gridCol>
                <a:gridCol w="2594343">
                  <a:extLst>
                    <a:ext uri="{9D8B030D-6E8A-4147-A177-3AD203B41FA5}">
                      <a16:colId xmlns:a16="http://schemas.microsoft.com/office/drawing/2014/main" val="285349309"/>
                    </a:ext>
                  </a:extLst>
                </a:gridCol>
              </a:tblGrid>
              <a:tr h="11880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Заочные/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сезонные школы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Дополнительные общеобразовательные программы, реализуемые в сетевой форме </a:t>
                      </a:r>
                    </a:p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(для детей из сельской местности и др.)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Модели обеспечения доступности дополнительного образования для иных категорий детей </a:t>
                      </a:r>
                      <a:endParaRPr lang="ru-RU" sz="1200" b="1" i="0" u="none" strike="noStrike" cap="non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Дополнительные общеобразовательные программы, реализуемые с применением дистанционных технологий </a:t>
                      </a:r>
                    </a:p>
                    <a:p>
                      <a:pPr algn="ctr"/>
                      <a:r>
                        <a:rPr lang="ru-RU" sz="1200" b="1" i="0" u="none" strike="noStrike" cap="non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и/или электронного обучения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9644721"/>
                  </a:ext>
                </a:extLst>
              </a:tr>
              <a:tr h="311386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нет</a:t>
                      </a:r>
                    </a:p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программы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03901"/>
                  </a:ext>
                </a:extLst>
              </a:tr>
              <a:tr h="671162">
                <a:tc vMerge="1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объединения спортивного туризма «ШОЛТАК»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440868"/>
                  </a:ext>
                </a:extLst>
              </a:tr>
              <a:tr h="78842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общеобразовательная общеразвивающая программа объединения пешеходного туризма «Сугдея»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695196"/>
                  </a:ext>
                </a:extLst>
              </a:tr>
              <a:tr h="624182">
                <a:tc vMerge="1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  <a:tab pos="7239000" algn="l"/>
                          <a:tab pos="7962900" algn="l"/>
                          <a:tab pos="8686800" algn="l"/>
                          <a:tab pos="9410700" algn="l"/>
                          <a:tab pos="10134600" algn="l"/>
                          <a:tab pos="10858500" algn="l"/>
                          <a:tab pos="11582400" algn="l"/>
                        </a:tabLst>
                        <a:defRPr/>
                      </a:pPr>
                      <a:r>
                        <a:rPr kumimoji="0" lang="ru-RU" alt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Дополнительная  общеобразовательная  общеразвивающая программа кружка «Агроэкология. Лесничество»</a:t>
                      </a:r>
                    </a:p>
                    <a:p>
                      <a:pPr algn="ctr" fontAlgn="t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863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2951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F778C4-EF4B-4F0A-977F-14E9903BA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7902" y="1065595"/>
            <a:ext cx="3164098" cy="20240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87BCCF-E60E-4BCC-BD40-CBF1908C3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30" y="4514472"/>
            <a:ext cx="1322947" cy="22374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F8B34FD-D249-4C99-919E-06BC854D4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9951" y="53572"/>
            <a:ext cx="1152244" cy="938865"/>
          </a:xfrm>
          <a:prstGeom prst="rect">
            <a:avLst/>
          </a:prstGeom>
        </p:spPr>
      </p:pic>
      <p:sp>
        <p:nvSpPr>
          <p:cNvPr id="8" name="Google Shape;93;p2">
            <a:extLst>
              <a:ext uri="{FF2B5EF4-FFF2-40B4-BE49-F238E27FC236}">
                <a16:creationId xmlns:a16="http://schemas.microsoft.com/office/drawing/2014/main" id="{0BC0D9AA-08E5-41ED-8E19-8E32FDA37B69}"/>
              </a:ext>
            </a:extLst>
          </p:cNvPr>
          <p:cNvSpPr txBox="1">
            <a:spLocks/>
          </p:cNvSpPr>
          <p:nvPr/>
        </p:nvSpPr>
        <p:spPr>
          <a:xfrm>
            <a:off x="1329069" y="364189"/>
            <a:ext cx="8706884" cy="1058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1668"/>
              </a:buClr>
              <a:buSzPts val="2880"/>
              <a:buFont typeface="Calibri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ИНФОРМАЦИОННО-РАЗЪЯСНИТЕЛЬНАЯ КАМПАНИЯ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1668"/>
              </a:buClr>
              <a:buSzPts val="2880"/>
              <a:buFont typeface="Calibri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В ЦЕЛЯХ ВНЕДРЕНИЯ СИСТЕМЫ ПЕРСОНИФИЦИРОВАННОГО ФИНАНСИРОВАНИЯ ДОПОЛНИТЕЛЬНОГО ОБРАЗОВАНИЯ ДЕТЕЙ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1668"/>
              </a:buClr>
              <a:buSzPts val="2880"/>
              <a:buFont typeface="Calibri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В ГОРОДСКОМ ОКРУГЕ СУДАК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179D19B-9138-40D7-B653-6D899DC8F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726" y="4514472"/>
            <a:ext cx="2954857" cy="210310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3C119A5-ECEC-4EC2-8299-178ED5C6677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524" t="11111" r="31494" b="5311"/>
          <a:stretch/>
        </p:blipFill>
        <p:spPr>
          <a:xfrm>
            <a:off x="228617" y="1364295"/>
            <a:ext cx="2171570" cy="26878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EEB65B5-A5B7-46CC-A2B0-03470D3C1E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93" y="4514472"/>
            <a:ext cx="2974082" cy="210310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4F4E38E-2599-4FA3-AE24-DF2D833D1BC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733" t="11473" r="37623" b="23303"/>
          <a:stretch/>
        </p:blipFill>
        <p:spPr>
          <a:xfrm>
            <a:off x="9537405" y="1364294"/>
            <a:ext cx="2507216" cy="2687839"/>
          </a:xfrm>
          <a:prstGeom prst="rect">
            <a:avLst/>
          </a:prstGeom>
          <a:effectLst>
            <a:outerShdw blurRad="63500" sx="102000" sy="102000" algn="ctr" rotWithShape="0">
              <a:srgbClr val="7030A0">
                <a:alpha val="40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66A4B0C-8989-4E22-A710-53A442BF7D8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1318" r="7732" b="15538"/>
          <a:stretch/>
        </p:blipFill>
        <p:spPr>
          <a:xfrm>
            <a:off x="3803200" y="4514471"/>
            <a:ext cx="4716353" cy="2103101"/>
          </a:xfrm>
          <a:prstGeom prst="rect">
            <a:avLst/>
          </a:prstGeom>
        </p:spPr>
      </p:pic>
      <p:pic>
        <p:nvPicPr>
          <p:cNvPr id="14" name="Объект 5">
            <a:extLst>
              <a:ext uri="{FF2B5EF4-FFF2-40B4-BE49-F238E27FC236}">
                <a16:creationId xmlns:a16="http://schemas.microsoft.com/office/drawing/2014/main" id="{E3E0F603-987A-47A7-89DC-2E10AC51592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8"/>
          <a:stretch/>
        </p:blipFill>
        <p:spPr>
          <a:xfrm>
            <a:off x="2566558" y="2183382"/>
            <a:ext cx="1926337" cy="1865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9A1E12-7AC2-46B1-9436-FE33BD6F1B1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548" y="2196356"/>
            <a:ext cx="2786347" cy="185262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E0763B6-F9BE-4570-B6C1-C8793E2F870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3" t="-253" r="19037" b="253"/>
          <a:stretch/>
        </p:blipFill>
        <p:spPr>
          <a:xfrm>
            <a:off x="7512547" y="2192454"/>
            <a:ext cx="1908206" cy="185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075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F778C4-EF4B-4F0A-977F-14E9903BA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7902" y="1065595"/>
            <a:ext cx="3164098" cy="20240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87BCCF-E60E-4BCC-BD40-CBF1908C3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30" y="4514472"/>
            <a:ext cx="1322947" cy="22374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F8B34FD-D249-4C99-919E-06BC854D4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9951" y="53572"/>
            <a:ext cx="1152244" cy="938865"/>
          </a:xfrm>
          <a:prstGeom prst="rect">
            <a:avLst/>
          </a:prstGeom>
        </p:spPr>
      </p:pic>
      <p:sp>
        <p:nvSpPr>
          <p:cNvPr id="9" name="Google Shape;93;p2">
            <a:extLst>
              <a:ext uri="{FF2B5EF4-FFF2-40B4-BE49-F238E27FC236}">
                <a16:creationId xmlns:a16="http://schemas.microsoft.com/office/drawing/2014/main" id="{28B32EDE-75BF-4E28-BE1E-FFE5EF34D0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8835" y="264793"/>
            <a:ext cx="6889492" cy="501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l">
              <a:buClr>
                <a:srgbClr val="221668"/>
              </a:buClr>
              <a:buSzPts val="2880"/>
            </a:pPr>
            <a:r>
              <a:rPr lang="ru-RU" sz="1800" b="1" dirty="0">
                <a:solidFill>
                  <a:srgbClr val="0033CC"/>
                </a:solidFill>
                <a:latin typeface="Montserrat"/>
                <a:ea typeface="Montserrat"/>
                <a:cs typeface="Montserrat"/>
                <a:sym typeface="Montserrat"/>
              </a:rPr>
              <a:t>УСПЕШНЫЕ УПРАВЛЕНЧЕСКИЕ РЕШЕНИЯ </a:t>
            </a:r>
          </a:p>
        </p:txBody>
      </p:sp>
      <p:sp>
        <p:nvSpPr>
          <p:cNvPr id="10" name="Google Shape;93;p2">
            <a:extLst>
              <a:ext uri="{FF2B5EF4-FFF2-40B4-BE49-F238E27FC236}">
                <a16:creationId xmlns:a16="http://schemas.microsoft.com/office/drawing/2014/main" id="{5DF39973-1562-47C6-85DA-86F34117AEB8}"/>
              </a:ext>
            </a:extLst>
          </p:cNvPr>
          <p:cNvSpPr txBox="1">
            <a:spLocks/>
          </p:cNvSpPr>
          <p:nvPr/>
        </p:nvSpPr>
        <p:spPr>
          <a:xfrm>
            <a:off x="508835" y="4263897"/>
            <a:ext cx="8154874" cy="501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Clr>
                <a:srgbClr val="221668"/>
              </a:buClr>
              <a:buSzPts val="2880"/>
            </a:pPr>
            <a:r>
              <a:rPr lang="ru-RU" sz="1800" b="1" kern="0" dirty="0">
                <a:solidFill>
                  <a:srgbClr val="0033CC"/>
                </a:solidFill>
                <a:latin typeface="Montserrat"/>
                <a:ea typeface="Montserrat"/>
                <a:cs typeface="Montserrat"/>
                <a:sym typeface="Montserrat"/>
              </a:rPr>
              <a:t>ПРОВАЛЫ </a:t>
            </a:r>
            <a:r>
              <a:rPr lang="en-US" sz="1800" b="1" kern="0" dirty="0">
                <a:solidFill>
                  <a:srgbClr val="0033CC"/>
                </a:solidFill>
                <a:latin typeface="Montserrat"/>
                <a:ea typeface="Montserrat"/>
                <a:cs typeface="Montserrat"/>
                <a:sym typeface="Montserrat"/>
              </a:rPr>
              <a:t>/</a:t>
            </a:r>
            <a:r>
              <a:rPr lang="ru-RU" sz="1800" b="1" kern="0" dirty="0">
                <a:solidFill>
                  <a:srgbClr val="0033CC"/>
                </a:solidFill>
                <a:latin typeface="Montserrat"/>
                <a:ea typeface="Montserrat"/>
                <a:cs typeface="Montserrat"/>
                <a:sym typeface="Montserrat"/>
              </a:rPr>
              <a:t> ПРОБЛЕМЫ ПРИ ВНЕДРЕНИИ ЦЕЛЕВОЙ МОДЕЛИ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F6C588-4E80-4A08-AD41-0ED60203CE11}"/>
              </a:ext>
            </a:extLst>
          </p:cNvPr>
          <p:cNvSpPr txBox="1"/>
          <p:nvPr/>
        </p:nvSpPr>
        <p:spPr>
          <a:xfrm>
            <a:off x="214903" y="1009514"/>
            <a:ext cx="11762194" cy="3241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 МОЦ городского округа Судак.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Создана муниципальная межведомственная рабочая группа по внедрению и реализации Целевой модели системы дополнительного образования.</a:t>
            </a:r>
          </a:p>
          <a:p>
            <a:pPr marL="342900" lvl="0" indent="-342900">
              <a:buFont typeface="+mj-lt"/>
              <a:buAutoNum type="arabicPeriod"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Внедрена автоматизированная информационная система «Навигатор дополнительного образования Республики Крым».</a:t>
            </a:r>
          </a:p>
          <a:p>
            <a:pPr marL="342900" lvl="0" indent="-342900">
              <a:buFont typeface="+mj-lt"/>
              <a:buAutoNum type="arabicPeriod"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 охват детей дополнительным образованием, в том числе за счет проведения информационной кампании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Проводятся мониторинги среди образовательных организаций, с целью повышения охвата дополнительного образования детей.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 обучающий онлайн-семинар для руководителей, и ответственных от образовательных учреждений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работе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АИС Навигатор дополнительного образования детей.</a:t>
            </a: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Увеличено количество программ, реализуемых в сетевой форме, как в школах, так и в детском саду. 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0872AE-7511-46DA-8D33-5099FB44A0FC}"/>
              </a:ext>
            </a:extLst>
          </p:cNvPr>
          <p:cNvSpPr txBox="1"/>
          <p:nvPr/>
        </p:nvSpPr>
        <p:spPr>
          <a:xfrm>
            <a:off x="214903" y="4811930"/>
            <a:ext cx="117621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отдельных штатных единиц для полноценной работы МОЦ и их финансирование.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Неприятие педагогическим сообществом нового.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реализаци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мероприятия «создание новых мест дополнительного образования», а именно поставка оборудования не учтены географическая удаленность образовательных учреждений друг от друга.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347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F778C4-EF4B-4F0A-977F-14E9903BA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7902" y="1065595"/>
            <a:ext cx="3164098" cy="20240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87BCCF-E60E-4BCC-BD40-CBF1908C3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30" y="4514472"/>
            <a:ext cx="1322947" cy="22374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F8B34FD-D249-4C99-919E-06BC854D4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9951" y="53572"/>
            <a:ext cx="1152244" cy="938865"/>
          </a:xfrm>
          <a:prstGeom prst="rect">
            <a:avLst/>
          </a:prstGeom>
        </p:spPr>
      </p:pic>
      <p:sp>
        <p:nvSpPr>
          <p:cNvPr id="11" name="Google Shape;93;p2">
            <a:extLst>
              <a:ext uri="{FF2B5EF4-FFF2-40B4-BE49-F238E27FC236}">
                <a16:creationId xmlns:a16="http://schemas.microsoft.com/office/drawing/2014/main" id="{E468EE94-A844-4B43-B8D1-44613EB27B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6892" y="624491"/>
            <a:ext cx="7628401" cy="427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l">
              <a:buClr>
                <a:srgbClr val="221668"/>
              </a:buClr>
              <a:buSzPts val="2880"/>
            </a:pPr>
            <a:r>
              <a:rPr lang="ru-RU" sz="1800" b="1" dirty="0">
                <a:solidFill>
                  <a:srgbClr val="0033CC"/>
                </a:solidFill>
                <a:latin typeface="Montserrat"/>
                <a:ea typeface="Montserrat"/>
                <a:cs typeface="Montserrat"/>
                <a:sym typeface="Montserrat"/>
              </a:rPr>
              <a:t>РИСКИ В ДАЛЬНЕЙШЕЙ РЕАЛИЗАЦИИ ЦЕЛЕВОЙ МОДЕЛИ</a:t>
            </a: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E4587525-8F5D-4CBC-8E35-0B6B114D6C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230259"/>
              </p:ext>
            </p:extLst>
          </p:nvPr>
        </p:nvGraphicFramePr>
        <p:xfrm>
          <a:off x="1020726" y="1324595"/>
          <a:ext cx="10536866" cy="53080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4239">
                  <a:extLst>
                    <a:ext uri="{9D8B030D-6E8A-4147-A177-3AD203B41FA5}">
                      <a16:colId xmlns:a16="http://schemas.microsoft.com/office/drawing/2014/main" val="3866857553"/>
                    </a:ext>
                  </a:extLst>
                </a:gridCol>
                <a:gridCol w="3899954">
                  <a:extLst>
                    <a:ext uri="{9D8B030D-6E8A-4147-A177-3AD203B41FA5}">
                      <a16:colId xmlns:a16="http://schemas.microsoft.com/office/drawing/2014/main" val="3564524742"/>
                    </a:ext>
                  </a:extLst>
                </a:gridCol>
                <a:gridCol w="3051337">
                  <a:extLst>
                    <a:ext uri="{9D8B030D-6E8A-4147-A177-3AD203B41FA5}">
                      <a16:colId xmlns:a16="http://schemas.microsoft.com/office/drawing/2014/main" val="4046479736"/>
                    </a:ext>
                  </a:extLst>
                </a:gridCol>
                <a:gridCol w="3051336">
                  <a:extLst>
                    <a:ext uri="{9D8B030D-6E8A-4147-A177-3AD203B41FA5}">
                      <a16:colId xmlns:a16="http://schemas.microsoft.com/office/drawing/2014/main" val="109910019"/>
                    </a:ext>
                  </a:extLst>
                </a:gridCol>
              </a:tblGrid>
              <a:tr h="905947"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</a:rPr>
                        <a:t>№ </a:t>
                      </a:r>
                      <a:br>
                        <a:rPr lang="ru-RU" sz="1200" dirty="0">
                          <a:effectLst/>
                          <a:latin typeface="Georgia" panose="02040502050405020303" pitchFamily="18" charset="0"/>
                        </a:rPr>
                      </a:br>
                      <a:r>
                        <a:rPr lang="ru-RU" sz="1200" u="none" strike="noStrike" spc="0" dirty="0">
                          <a:effectLst/>
                          <a:latin typeface="Georgia" panose="02040502050405020303" pitchFamily="18" charset="0"/>
                        </a:rPr>
                        <a:t>п/п</a:t>
                      </a:r>
                    </a:p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endParaRPr lang="ru-RU" sz="1200" u="none" strike="noStrike" spc="0" dirty="0"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1672" marR="1672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200" u="none" strike="noStrike" spc="0" dirty="0">
                          <a:effectLst/>
                          <a:latin typeface="Georgia" panose="02040502050405020303" pitchFamily="18" charset="0"/>
                        </a:rPr>
                        <a:t>Риск и его описание</a:t>
                      </a:r>
                      <a:endParaRPr lang="ru-RU" sz="1200" dirty="0"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200" u="none" strike="noStrike" spc="0" dirty="0">
                          <a:effectLst/>
                          <a:latin typeface="Georgia" panose="02040502050405020303" pitchFamily="18" charset="0"/>
                        </a:rPr>
                        <a:t>Уровень риска </a:t>
                      </a:r>
                    </a:p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200" u="none" strike="noStrike" spc="0" dirty="0">
                          <a:effectLst/>
                          <a:latin typeface="Georgia" panose="02040502050405020303" pitchFamily="18" charset="0"/>
                        </a:rPr>
                        <a:t>(высокий, средний, низкий)</a:t>
                      </a:r>
                    </a:p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endParaRPr lang="ru-RU" sz="1200" u="none" strike="noStrike" spc="0" dirty="0"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1672" marR="1672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200" u="none" strike="noStrike" spc="0" dirty="0">
                          <a:effectLst/>
                          <a:latin typeface="Georgia" panose="02040502050405020303" pitchFamily="18" charset="0"/>
                        </a:rPr>
                        <a:t>Мероприятия </a:t>
                      </a:r>
                    </a:p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200" u="none" strike="noStrike" spc="0" dirty="0">
                          <a:effectLst/>
                          <a:latin typeface="Georgia" panose="02040502050405020303" pitchFamily="18" charset="0"/>
                        </a:rPr>
                        <a:t>по минимизации риска</a:t>
                      </a:r>
                    </a:p>
                  </a:txBody>
                  <a:tcPr marL="1672" marR="1672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399235232"/>
                  </a:ext>
                </a:extLst>
              </a:tr>
              <a:tr h="1407514"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672" marR="1672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</a:p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Кадровый «голод»</a:t>
                      </a:r>
                    </a:p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endParaRPr lang="ru-RU" sz="1200" dirty="0"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высокий</a:t>
                      </a:r>
                    </a:p>
                  </a:txBody>
                  <a:tcPr marL="1672" marR="1672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Привлечение к работе </a:t>
                      </a:r>
                    </a:p>
                    <a:p>
                      <a:pPr indent="-26670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системе дополнительного образования студентов 3,4 курсов </a:t>
                      </a:r>
                    </a:p>
                    <a:p>
                      <a:pPr indent="-26670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педагогических  ВУЗов, </a:t>
                      </a:r>
                    </a:p>
                    <a:p>
                      <a:pPr indent="-26670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 также молодых педагогов, миграция</a:t>
                      </a:r>
                    </a:p>
                  </a:txBody>
                  <a:tcPr marL="1672" marR="1672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637879205"/>
                  </a:ext>
                </a:extLst>
              </a:tr>
              <a:tr h="759054"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672" marR="1672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Отсутствие вакантных штатных  </a:t>
                      </a:r>
                    </a:p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единиц для организации </a:t>
                      </a:r>
                    </a:p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полноценной работы МОЦ</a:t>
                      </a:r>
                    </a:p>
                  </a:txBody>
                  <a:tcPr marL="1672" marR="1672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высокий</a:t>
                      </a:r>
                    </a:p>
                  </a:txBody>
                  <a:tcPr marL="1672" marR="1672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новых штатных единиц, </a:t>
                      </a:r>
                    </a:p>
                    <a:p>
                      <a:pPr indent="-26670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3-х</a:t>
                      </a:r>
                    </a:p>
                  </a:txBody>
                  <a:tcPr marL="1672" marR="1672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240185051"/>
                  </a:ext>
                </a:extLst>
              </a:tr>
              <a:tr h="1044580"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672" marR="1672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</a:p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Неприятие педагогическим   </a:t>
                      </a:r>
                    </a:p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сообществом нового</a:t>
                      </a:r>
                    </a:p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endParaRPr lang="ru-RU" sz="1200" dirty="0"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72" marR="1672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</a:t>
                      </a:r>
                    </a:p>
                  </a:txBody>
                  <a:tcPr marL="1672" marR="1672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обучающих семинаров, разъяснительная работа, проведение мастер-классов с использованием нового оборудования</a:t>
                      </a:r>
                    </a:p>
                  </a:txBody>
                  <a:tcPr marL="1672" marR="1672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445918583"/>
                  </a:ext>
                </a:extLst>
              </a:tr>
              <a:tr h="1190930"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200" dirty="0"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1672" marR="1672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Географическая удаленность  </a:t>
                      </a:r>
                    </a:p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образовательных учреждений в округе   </a:t>
                      </a:r>
                    </a:p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друг от друга и плохое транспортное </a:t>
                      </a:r>
                    </a:p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сообщение между населенными </a:t>
                      </a:r>
                    </a:p>
                    <a:p>
                      <a:pPr indent="-266700" algn="l">
                        <a:lnSpc>
                          <a:spcPct val="115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пунктами округа</a:t>
                      </a:r>
                    </a:p>
                  </a:txBody>
                  <a:tcPr marL="1672" marR="1672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высокий</a:t>
                      </a:r>
                    </a:p>
                  </a:txBody>
                  <a:tcPr marL="1672" marR="1672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ct val="115000"/>
                        </a:lnSpc>
                        <a:spcBef>
                          <a:spcPts val="1200"/>
                        </a:spcBef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решения</a:t>
                      </a:r>
                    </a:p>
                  </a:txBody>
                  <a:tcPr marL="1672" marR="1672" marT="0" marB="0" anchor="ctr"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673169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5811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F778C4-EF4B-4F0A-977F-14E9903BA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7902" y="1065595"/>
            <a:ext cx="3164098" cy="20240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87BCCF-E60E-4BCC-BD40-CBF1908C3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30" y="4514472"/>
            <a:ext cx="1322947" cy="22374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F8B34FD-D249-4C99-919E-06BC854D4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9951" y="53572"/>
            <a:ext cx="1152244" cy="938865"/>
          </a:xfrm>
          <a:prstGeom prst="rect">
            <a:avLst/>
          </a:prstGeom>
        </p:spPr>
      </p:pic>
      <p:sp>
        <p:nvSpPr>
          <p:cNvPr id="9" name="Google Shape;93;p2">
            <a:extLst>
              <a:ext uri="{FF2B5EF4-FFF2-40B4-BE49-F238E27FC236}">
                <a16:creationId xmlns:a16="http://schemas.microsoft.com/office/drawing/2014/main" id="{92FF3F8E-3BE2-4572-ABFD-AB7B6BF71D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6672" y="792296"/>
            <a:ext cx="8755238" cy="47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221668"/>
              </a:buClr>
              <a:buSzPts val="2880"/>
            </a:pPr>
            <a:r>
              <a:rPr lang="ru-RU" sz="1800" b="1" dirty="0">
                <a:solidFill>
                  <a:srgbClr val="0033CC"/>
                </a:solidFill>
                <a:latin typeface="Montserrat"/>
                <a:ea typeface="Montserrat"/>
                <a:cs typeface="Montserrat"/>
                <a:sym typeface="Montserrat"/>
              </a:rPr>
              <a:t>ПЛАНЫ НА 2022 ГОД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426AD6-5E3B-480B-86AA-E071E7154243}"/>
              </a:ext>
            </a:extLst>
          </p:cNvPr>
          <p:cNvSpPr txBox="1"/>
          <p:nvPr/>
        </p:nvSpPr>
        <p:spPr>
          <a:xfrm>
            <a:off x="640679" y="1831600"/>
            <a:ext cx="11121516" cy="4228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Подготовка необходимых нормативно-правовых документов для внедрения персонифицированного финансирования дополнительного образования детей в городском округе Судак (согласно Дорожной карты для пилотов 2022 года)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Проведение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информационной кампании среди потребителей образовательных услуг о введении системы персонифицированного финансирования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городском округе Судак с 01.09.2022 года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Обучение педагогических кадров.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Привлечение к работе в системе дополнительного образования студентов старших курсов педагогических ВУЗов, а также молодых педагогов, педагогов, переехавших из других субъектов Российской Федерации.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Разработка, утверждение и внедрение новых дополнительных общеобразовательных программ, включая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дистанционные курсы и дополнительные общеобразовательные программы, реализуемые в сетевой форме.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Разработка и внедрение модели обеспечения доступности дополнительного образования для детей из сельской местности.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Разработка и внедрение программы Заочной/ сезонной школы.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556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ручной ввод 4">
            <a:extLst>
              <a:ext uri="{FF2B5EF4-FFF2-40B4-BE49-F238E27FC236}">
                <a16:creationId xmlns:a16="http://schemas.microsoft.com/office/drawing/2014/main" id="{404E4370-FE76-48ED-BEF2-663294C5A671}"/>
              </a:ext>
            </a:extLst>
          </p:cNvPr>
          <p:cNvSpPr/>
          <p:nvPr/>
        </p:nvSpPr>
        <p:spPr>
          <a:xfrm>
            <a:off x="2525171" y="2203866"/>
            <a:ext cx="7828260" cy="4654134"/>
          </a:xfrm>
          <a:prstGeom prst="flowChartManualInput">
            <a:avLst/>
          </a:prstGeom>
          <a:gradFill>
            <a:gsLst>
              <a:gs pos="21000">
                <a:srgbClr val="83ACCF"/>
              </a:gs>
              <a:gs pos="0">
                <a:srgbClr val="036B8B"/>
              </a:gs>
              <a:gs pos="0">
                <a:schemeClr val="accent1">
                  <a:lumMod val="5000"/>
                  <a:lumOff val="95000"/>
                </a:schemeClr>
              </a:gs>
              <a:gs pos="0">
                <a:srgbClr val="72A3C6"/>
              </a:gs>
              <a:gs pos="0">
                <a:schemeClr val="accent1">
                  <a:lumMod val="45000"/>
                  <a:lumOff val="55000"/>
                </a:schemeClr>
              </a:gs>
              <a:gs pos="99000">
                <a:schemeClr val="accent1">
                  <a:lumMod val="45000"/>
                  <a:lumOff val="55000"/>
                </a:schemeClr>
              </a:gs>
              <a:gs pos="85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F778C4-EF4B-4F0A-977F-14E9903BA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7902" y="1065595"/>
            <a:ext cx="3164098" cy="20240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87BCCF-E60E-4BCC-BD40-CBF1908C3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30" y="4514472"/>
            <a:ext cx="1322947" cy="223742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F8B34FD-D249-4C99-919E-06BC854D4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9951" y="53572"/>
            <a:ext cx="1152244" cy="93886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BF7944A-C93B-438B-A860-ABB1553134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569" y="358339"/>
            <a:ext cx="2365453" cy="93886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3974EB9-EE81-4189-BB9F-7C382E13B9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454" y="-16725"/>
            <a:ext cx="1737064" cy="173623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CD7818A-9F74-47AC-90A5-9AE4037210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320" y="-126020"/>
            <a:ext cx="2773807" cy="1961749"/>
          </a:xfrm>
          <a:prstGeom prst="rect">
            <a:avLst/>
          </a:prstGeom>
        </p:spPr>
      </p:pic>
      <p:sp>
        <p:nvSpPr>
          <p:cNvPr id="13" name="Google Shape;373;p6">
            <a:extLst>
              <a:ext uri="{FF2B5EF4-FFF2-40B4-BE49-F238E27FC236}">
                <a16:creationId xmlns:a16="http://schemas.microsoft.com/office/drawing/2014/main" id="{B5C2F5C1-F0A0-4291-846A-F6657A88B23C}"/>
              </a:ext>
            </a:extLst>
          </p:cNvPr>
          <p:cNvSpPr txBox="1">
            <a:spLocks/>
          </p:cNvSpPr>
          <p:nvPr/>
        </p:nvSpPr>
        <p:spPr>
          <a:xfrm>
            <a:off x="2136807" y="3162800"/>
            <a:ext cx="8758991" cy="38058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>
                <a:srgbClr val="221668"/>
              </a:buClr>
              <a:buSzPts val="4800"/>
            </a:pPr>
            <a:r>
              <a:rPr lang="ru-RU" dirty="0">
                <a:solidFill>
                  <a:srgbClr val="221668"/>
                </a:solidFill>
                <a:latin typeface="Georgia" panose="02040502050405020303" pitchFamily="18" charset="0"/>
                <a:ea typeface="Arial"/>
                <a:cs typeface="Arial"/>
                <a:sym typeface="Arial"/>
              </a:rPr>
              <a:t>Спасибо</a:t>
            </a:r>
            <a:br>
              <a:rPr lang="ru-RU" dirty="0">
                <a:solidFill>
                  <a:srgbClr val="221668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dirty="0">
                <a:solidFill>
                  <a:srgbClr val="221668"/>
                </a:solidFill>
                <a:latin typeface="Georgia" panose="02040502050405020303" pitchFamily="18" charset="0"/>
                <a:ea typeface="Arial"/>
                <a:cs typeface="Arial"/>
                <a:sym typeface="Arial"/>
              </a:rPr>
              <a:t>за внимание</a:t>
            </a:r>
            <a:endParaRPr lang="ru-RU" dirty="0">
              <a:latin typeface="Georgia" panose="02040502050405020303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60ECC4D-A953-43FC-9F21-57D528296BA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851" y="212806"/>
            <a:ext cx="1298099" cy="129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463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2890</TotalTime>
  <Words>1865</Words>
  <Application>Microsoft Office PowerPoint</Application>
  <PresentationFormat>Широкоэкранный</PresentationFormat>
  <Paragraphs>430</Paragraphs>
  <Slides>23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Georgia</vt:lpstr>
      <vt:lpstr>Montserrat</vt:lpstr>
      <vt:lpstr>Times New Roman</vt:lpstr>
      <vt:lpstr>Тема Office</vt:lpstr>
      <vt:lpstr>1_Тема Office</vt:lpstr>
      <vt:lpstr>Презентация PowerPoint</vt:lpstr>
      <vt:lpstr>СТРУКТУРА УПРАВЛЕНИЯ  МУНИЦИПАЛЬНОЙ СИСТЕМОЙ  ДОПОЛНИТЕЛЬНОГО ОБРАЗОВАНИЯ ДЕТЕЙ</vt:lpstr>
      <vt:lpstr>АНАЛИЗ ТЕКУЩЕЙ СИТУАЦИИ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Количество обучающихся детей по направленностям программ ДОД</vt:lpstr>
      <vt:lpstr>АНАЛИЗ ТЕКУЩЕЙ СИТУАЦИИ</vt:lpstr>
      <vt:lpstr>АНАЛИЗ ТЕКУЩЕЙ СИТУАЦИИ</vt:lpstr>
      <vt:lpstr>ИНДИКАТОРЫ «ДОРОЖНОЙ КАРТЫ»</vt:lpstr>
      <vt:lpstr>ГОРОДСКОЙ ОКРУГ СУДАК  ПИЛОТ 2022 ГОДА   ПО ВНЕДРЕНИЮ ПЕРСОНИФИЦИРОВАННОГО ФИНАНСИРОВАНИЯ ДОПОЛНИТЕЛЬНОГО ОБРАЗОВАНИЯ ДЕТЕЙ</vt:lpstr>
      <vt:lpstr>МОДЕЛИ РЕАЛИЗАЦИИ  ДОПОЛНИТЕЛЬНЫХ ОБЩЕОБРАЗОВАТЕЛЬНЫХ ПРОГРАММ  В СЕТЕВОЙ ФОРМЕ</vt:lpstr>
      <vt:lpstr>МОДЕЛИ  РЕАЛИЗАЦИИ  ДОПОЛНИТЕЛЬНЫХ  ОБЩЕОБРАЗОВАТЕЛЬНЫХ  ПРОГРАММ  В СЕТЕВОЙ ФОРМЕ</vt:lpstr>
      <vt:lpstr>Презентация PowerPoint</vt:lpstr>
      <vt:lpstr>Презентация PowerPoint</vt:lpstr>
      <vt:lpstr>Презентация PowerPoint</vt:lpstr>
      <vt:lpstr>МОДЕЛИ ВЫРАВНИВАНИЯ ДОСТУПНОСТИ ДОПОЛНИТЕЛЬНЫХ ОБЩЕОБРАЗОВАТЕЛЬНЫХ ПРОГРАММ ДЛЯ ДЕТЕЙ С РАЗЛИЧНЫМИ ОБРАЗОВАТЕЛЬНЫМИ ВОЗМОЖНОСТЯМИ И ПОТРЕБНОСТЯМИ,  В ТОМ ЧИСЛЕ ДЛЯ ОДАРЁННЫХ ДЕТЕЙ ИЗ СЕЛЬСКОЙ МЕСТНОСТИ, ДЕТЕЙ,  ОКАЗАВШИХСЯ В ТРУДНОЙ ЖИЗНЕННОЙ СИТУАЦИИ</vt:lpstr>
      <vt:lpstr>Презентация PowerPoint</vt:lpstr>
      <vt:lpstr>УСПЕШНЫЕ УПРАВЛЕНЧЕСКИЕ РЕШЕНИЯ </vt:lpstr>
      <vt:lpstr>РИСКИ В ДАЛЬНЕЙШЕЙ РЕАЛИЗАЦИИ ЦЕЛЕВОЙ МОДЕЛИ</vt:lpstr>
      <vt:lpstr>ПЛАНЫ НА 2022 ГОД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МЕСТО ДЛЯ ЛОГОТИПА МУНИЦИПАЛЬНОГО ОПОРНОГО ЦЕНТРА</dc:title>
  <dc:creator>RMC-3</dc:creator>
  <cp:lastModifiedBy>Цдют Директор</cp:lastModifiedBy>
  <cp:revision>40</cp:revision>
  <dcterms:created xsi:type="dcterms:W3CDTF">2022-01-20T08:15:19Z</dcterms:created>
  <dcterms:modified xsi:type="dcterms:W3CDTF">2022-04-01T10:06:39Z</dcterms:modified>
</cp:coreProperties>
</file>